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8" autoAdjust="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516C497-2BEC-453C-9EA4-674EA7315E18}" type="datetimeFigureOut">
              <a:rPr lang="zh-HK" altLang="en-US" smtClean="0"/>
              <a:t>29/5/2014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C5B61F7-4A7F-46FD-9954-0EDD35014A2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dirty="0"/>
              <a:t>演說</a:t>
            </a:r>
            <a:r>
              <a:rPr lang="en-US" altLang="zh-HK" dirty="0" smtClean="0"/>
              <a:t>1406</a:t>
            </a:r>
            <a:r>
              <a:rPr lang="zh-TW" altLang="zh-HK" b="1" dirty="0"/>
              <a:t>激進民主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HK" dirty="0" smtClean="0"/>
              <a:t>講</a:t>
            </a:r>
            <a:r>
              <a:rPr lang="zh-TW" altLang="zh-HK" dirty="0"/>
              <a:t>者： 掌門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HK" dirty="0" smtClean="0"/>
              <a:t>《</a:t>
            </a:r>
            <a:r>
              <a:rPr lang="en-US" altLang="zh-HK" dirty="0"/>
              <a:t>Radical Democracy</a:t>
            </a:r>
            <a:r>
              <a:rPr lang="zh-TW" altLang="zh-HK" dirty="0" smtClean="0"/>
              <a:t>》</a:t>
            </a:r>
            <a:r>
              <a:rPr lang="en-US" altLang="zh-HK" dirty="0" smtClean="0"/>
              <a:t>(1996) </a:t>
            </a:r>
            <a:endParaRPr lang="en-US" altLang="zh-HK" dirty="0" smtClean="0"/>
          </a:p>
          <a:p>
            <a:r>
              <a:rPr lang="en-US" altLang="zh-HK" dirty="0" smtClean="0"/>
              <a:t>By</a:t>
            </a:r>
          </a:p>
          <a:p>
            <a:r>
              <a:rPr lang="en-US" altLang="zh-HK" dirty="0"/>
              <a:t>Douglas Lummis</a:t>
            </a:r>
            <a:endParaRPr lang="zh-HK" altLang="en-US" dirty="0"/>
          </a:p>
        </p:txBody>
      </p:sp>
      <p:pic>
        <p:nvPicPr>
          <p:cNvPr id="4" name="Picture 2" descr="http://www.cjournal.info/wp-content/uploads/2013/12/ClenchedFistShuttersto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894537" cy="267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TYHuG-x5IJVf_lx1IlfDUDUmTad2fMDEbNGtWwJMs9KZ5Yv4J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077072"/>
            <a:ext cx="190500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〈激進民主〉定義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zh-HK" dirty="0"/>
              <a:t>考其詞源，「</a:t>
            </a:r>
            <a:r>
              <a:rPr lang="zh-TW" altLang="zh-HK" b="1" dirty="0"/>
              <a:t>民主</a:t>
            </a:r>
            <a:r>
              <a:rPr lang="en-US" altLang="zh-HK" b="1" dirty="0"/>
              <a:t>democracy</a:t>
            </a:r>
            <a:r>
              <a:rPr lang="zh-TW" altLang="zh-HK" dirty="0"/>
              <a:t>」出自古希臘單詞</a:t>
            </a:r>
            <a:r>
              <a:rPr lang="en-US" altLang="zh-HK" b="1" dirty="0"/>
              <a:t>demos</a:t>
            </a:r>
            <a:r>
              <a:rPr lang="zh-TW" altLang="zh-HK" b="1" dirty="0"/>
              <a:t>和</a:t>
            </a:r>
            <a:r>
              <a:rPr lang="en-US" altLang="zh-HK" b="1" dirty="0" err="1"/>
              <a:t>kratos</a:t>
            </a:r>
            <a:r>
              <a:rPr lang="zh-TW" altLang="zh-HK" b="1" dirty="0"/>
              <a:t>，意為</a:t>
            </a:r>
            <a:r>
              <a:rPr lang="en-US" altLang="zh-HK" b="1" dirty="0"/>
              <a:t>“</a:t>
            </a:r>
            <a:r>
              <a:rPr lang="zh-TW" altLang="zh-HK" b="1" dirty="0"/>
              <a:t>人民的權力</a:t>
            </a:r>
            <a:r>
              <a:rPr lang="en-US" altLang="zh-HK" b="1" dirty="0"/>
              <a:t>”</a:t>
            </a:r>
            <a:r>
              <a:rPr lang="zh-TW" altLang="zh-HK" dirty="0"/>
              <a:t>。 </a:t>
            </a:r>
            <a:r>
              <a:rPr lang="zh-HK" altLang="zh-HK" dirty="0"/>
              <a:t>《牛津英語詞典》「</a:t>
            </a:r>
            <a:r>
              <a:rPr lang="en-US" altLang="zh-HK" b="1" dirty="0"/>
              <a:t>radical</a:t>
            </a:r>
            <a:r>
              <a:rPr lang="zh-HK" altLang="zh-HK" dirty="0"/>
              <a:t>」的第一個意義是</a:t>
            </a:r>
            <a:r>
              <a:rPr lang="en-US" altLang="zh-HK" dirty="0"/>
              <a:t>“</a:t>
            </a:r>
            <a:r>
              <a:rPr lang="zh-HK" altLang="zh-HK" dirty="0"/>
              <a:t>基本液</a:t>
            </a:r>
            <a:r>
              <a:rPr lang="en-US" altLang="zh-HK" dirty="0"/>
              <a:t>radical humidity”</a:t>
            </a:r>
            <a:r>
              <a:rPr lang="zh-HK" altLang="zh-HK" dirty="0"/>
              <a:t>，中世紀哲學認為是所有動植物自然固有的，保有活力的必要條件。</a:t>
            </a:r>
            <a:endParaRPr lang="zh-TW" altLang="zh-HK" dirty="0"/>
          </a:p>
          <a:p>
            <a:r>
              <a:rPr lang="zh-HK" altLang="zh-HK" dirty="0"/>
              <a:t>如此，</a:t>
            </a:r>
            <a:r>
              <a:rPr lang="en-US" altLang="zh-HK" dirty="0"/>
              <a:t>Def. </a:t>
            </a:r>
            <a:r>
              <a:rPr lang="zh-HK" altLang="zh-HK" dirty="0"/>
              <a:t>「</a:t>
            </a:r>
            <a:r>
              <a:rPr lang="zh-HK" altLang="zh-HK" b="1" dirty="0"/>
              <a:t>激進民主</a:t>
            </a:r>
            <a:r>
              <a:rPr lang="en-US" altLang="zh-HK" b="1" dirty="0" err="1"/>
              <a:t>radicaldemocracy</a:t>
            </a:r>
            <a:r>
              <a:rPr lang="zh-TW" altLang="zh-HK" dirty="0"/>
              <a:t>」意為 </a:t>
            </a:r>
            <a:r>
              <a:rPr lang="zh-TW" altLang="zh-HK" b="1" dirty="0"/>
              <a:t>根本的、本質的、固有形式的人民掌控權力的狀態。</a:t>
            </a:r>
            <a:r>
              <a:rPr lang="en-US" altLang="zh-HK" dirty="0"/>
              <a:t>****  </a:t>
            </a:r>
            <a:r>
              <a:rPr lang="zh-TW" altLang="zh-HK" dirty="0"/>
              <a:t>譯為「</a:t>
            </a:r>
            <a:r>
              <a:rPr lang="zh-TW" altLang="zh-HK" b="1" dirty="0"/>
              <a:t>基進民主</a:t>
            </a:r>
            <a:r>
              <a:rPr lang="zh-TW" altLang="zh-HK" dirty="0"/>
              <a:t>」似更適切</a:t>
            </a:r>
            <a:r>
              <a:rPr lang="zh-TW" altLang="zh-HK" dirty="0" smtClean="0"/>
              <a:t>。</a:t>
            </a:r>
            <a:r>
              <a:rPr lang="en-US" altLang="zh-HK" dirty="0"/>
              <a:t> </a:t>
            </a:r>
            <a:endParaRPr lang="zh-TW" altLang="zh-HK" dirty="0"/>
          </a:p>
          <a:p>
            <a:r>
              <a:rPr lang="zh-TW" altLang="zh-HK" dirty="0"/>
              <a:t>然則「</a:t>
            </a:r>
            <a:r>
              <a:rPr lang="zh-TW" altLang="zh-HK" b="1" dirty="0"/>
              <a:t>民主」只是一種政治理想</a:t>
            </a:r>
            <a:r>
              <a:rPr lang="en-US" altLang="zh-HK" b="1" dirty="0"/>
              <a:t>,</a:t>
            </a:r>
            <a:r>
              <a:rPr lang="zh-HK" altLang="zh-HK" b="1" dirty="0"/>
              <a:t>而非實現這種理想的方式</a:t>
            </a:r>
            <a:r>
              <a:rPr lang="en-US" altLang="zh-HK" dirty="0"/>
              <a:t>.  </a:t>
            </a:r>
            <a:r>
              <a:rPr lang="zh-HK" altLang="zh-HK" dirty="0"/>
              <a:t>民主不是任何特定的政治和經濟制度</a:t>
            </a:r>
            <a:r>
              <a:rPr lang="en-US" altLang="zh-HK" dirty="0"/>
              <a:t>,</a:t>
            </a:r>
            <a:r>
              <a:rPr lang="zh-TW" altLang="zh-HK" dirty="0"/>
              <a:t>問題只</a:t>
            </a:r>
            <a:r>
              <a:rPr lang="zh-HK" altLang="zh-HK" dirty="0"/>
              <a:t>是任一特定的制度有多民主</a:t>
            </a:r>
            <a:r>
              <a:rPr lang="en-US" altLang="zh-HK" dirty="0"/>
              <a:t>. </a:t>
            </a:r>
            <a:r>
              <a:rPr lang="zh-HK" altLang="zh-HK" dirty="0"/>
              <a:t>即「</a:t>
            </a:r>
            <a:r>
              <a:rPr lang="zh-HK" altLang="zh-HK" b="1" dirty="0"/>
              <a:t>民主」是對政治制度的批判準則</a:t>
            </a:r>
            <a:r>
              <a:rPr lang="en-US" altLang="zh-HK" dirty="0"/>
              <a:t>. ****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8138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〈激進民主〉定義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zh-HK" altLang="zh-HK" dirty="0"/>
              <a:t>當今政治理論分為三大陣營：自由主義、保守主義和 社會主義。而「</a:t>
            </a:r>
            <a:r>
              <a:rPr lang="zh-HK" altLang="zh-HK" b="1" dirty="0"/>
              <a:t>激進民主」清楚地歸屬於社會主義陣營</a:t>
            </a:r>
            <a:r>
              <a:rPr lang="zh-HK" altLang="zh-HK" dirty="0"/>
              <a:t>。</a:t>
            </a:r>
            <a:endParaRPr lang="zh-TW" altLang="zh-HK" dirty="0"/>
          </a:p>
          <a:p>
            <a:r>
              <a:rPr lang="zh-TW" altLang="zh-HK" dirty="0"/>
              <a:t>社會主義之主流當非「馬克思主義」莫屬，然而，並非社會主義就一定是馬克思主義。蓋自列寧和毛澤東將馬克思主義付諸實踐，人間巨變，志士灑血，生靈塗炭</a:t>
            </a:r>
            <a:r>
              <a:rPr lang="en-US" altLang="zh-HK" dirty="0"/>
              <a:t>…..</a:t>
            </a:r>
            <a:endParaRPr lang="zh-TW" altLang="zh-HK" dirty="0"/>
          </a:p>
          <a:p>
            <a:r>
              <a:rPr lang="zh-TW" altLang="zh-HK" dirty="0"/>
              <a:t>於是西方左翼智識分子引以為戒，</a:t>
            </a:r>
            <a:r>
              <a:rPr lang="zh-TW" altLang="zh-HK" b="1" dirty="0"/>
              <a:t>不再支持以暴力革命方式改造社會，而轉為</a:t>
            </a:r>
            <a:r>
              <a:rPr lang="en-US" altLang="zh-HK" dirty="0"/>
              <a:t>“</a:t>
            </a:r>
            <a:r>
              <a:rPr lang="zh-TW" altLang="zh-HK" b="1" dirty="0"/>
              <a:t>建制派</a:t>
            </a:r>
            <a:r>
              <a:rPr lang="en-US" altLang="zh-HK" b="1" dirty="0"/>
              <a:t>”</a:t>
            </a:r>
            <a:r>
              <a:rPr lang="zh-TW" altLang="zh-HK" b="1" dirty="0"/>
              <a:t>， 欲於當前自由主義民主現實之內部， 訴求社會主義的目標理想</a:t>
            </a:r>
            <a:r>
              <a:rPr lang="zh-TW" altLang="zh-HK" dirty="0"/>
              <a:t>。</a:t>
            </a:r>
            <a:r>
              <a:rPr lang="en-US" altLang="zh-HK" dirty="0"/>
              <a:t>****  </a:t>
            </a:r>
            <a:endParaRPr lang="zh-TW" altLang="zh-HK" dirty="0"/>
          </a:p>
          <a:p>
            <a:r>
              <a:rPr lang="zh-TW" altLang="zh-HK" dirty="0"/>
              <a:t>到了上世紀末葉，美國政情弊端顯露，民間不滿呼聲鵲起，形形色色的</a:t>
            </a:r>
            <a:r>
              <a:rPr lang="zh-TW" altLang="zh-HK" b="1" dirty="0"/>
              <a:t>抗議活動應運而生，尋且形成共識，塑造理論基礎</a:t>
            </a:r>
            <a:r>
              <a:rPr lang="zh-TW" altLang="zh-HK" dirty="0"/>
              <a:t>，這是激進民主的來由</a:t>
            </a:r>
            <a:r>
              <a:rPr lang="zh-TW" altLang="zh-HK" b="1" dirty="0"/>
              <a:t>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4983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激進民主的內涵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5257800"/>
          </a:xfrm>
        </p:spPr>
        <p:txBody>
          <a:bodyPr>
            <a:normAutofit fontScale="70000" lnSpcReduction="20000"/>
          </a:bodyPr>
          <a:lstStyle/>
          <a:p>
            <a:r>
              <a:rPr lang="zh-TW" altLang="zh-HK" dirty="0"/>
              <a:t>既然起自抗議運動，它的根性就是「</a:t>
            </a:r>
            <a:r>
              <a:rPr lang="zh-TW" altLang="zh-HK" b="1" dirty="0"/>
              <a:t>批判性」，</a:t>
            </a:r>
            <a:r>
              <a:rPr lang="en-US" altLang="zh-HK" b="1" dirty="0"/>
              <a:t>*** </a:t>
            </a:r>
            <a:r>
              <a:rPr lang="zh-TW" altLang="zh-HK" dirty="0"/>
              <a:t>著力點放置於</a:t>
            </a:r>
            <a:r>
              <a:rPr lang="zh-TW" altLang="zh-HK" b="1" dirty="0"/>
              <a:t>揭露現存資本主義社會的諸般不平等和不正義</a:t>
            </a:r>
            <a:r>
              <a:rPr lang="en-US" altLang="zh-HK" dirty="0"/>
              <a:t>-----</a:t>
            </a:r>
            <a:r>
              <a:rPr lang="zh-TW" altLang="zh-HK" dirty="0"/>
              <a:t>小焉者，中產階層對應草根階層無論在財富、教育、就業諸層面的機會壟斷；大焉者，上層政治運作受到菁英圈子封閉性操控，</a:t>
            </a:r>
            <a:r>
              <a:rPr lang="zh-TW" altLang="zh-HK" b="1" dirty="0"/>
              <a:t>民主嚴重流失</a:t>
            </a:r>
            <a:r>
              <a:rPr lang="zh-TW" altLang="zh-HK" dirty="0"/>
              <a:t>。 一國之內，經過世代累積，社會更為貧富懸殊，流動性更低，弱勢社群更趨無助。 國際之上，工業先進大國對應落後國家，施行嚴苛的經濟盤剝，反映在窮國的赤貧和生態毁壞上面。</a:t>
            </a:r>
          </a:p>
          <a:p>
            <a:r>
              <a:rPr lang="zh-TW" altLang="zh-HK" dirty="0"/>
              <a:t>激進民主對自由主義的批判，從理路上看，並未超出馬思克主義範圍</a:t>
            </a:r>
            <a:r>
              <a:rPr lang="zh-TW" altLang="zh-HK" dirty="0" smtClean="0"/>
              <a:t>。</a:t>
            </a:r>
            <a:r>
              <a:rPr lang="en-US" altLang="zh-HK" dirty="0"/>
              <a:t> </a:t>
            </a:r>
            <a:endParaRPr lang="zh-TW" altLang="zh-HK" dirty="0"/>
          </a:p>
          <a:p>
            <a:r>
              <a:rPr lang="zh-TW" altLang="zh-HK" dirty="0"/>
              <a:t>激進民主主張</a:t>
            </a:r>
            <a:r>
              <a:rPr lang="zh-TW" altLang="zh-HK" b="1" dirty="0"/>
              <a:t>多元主義</a:t>
            </a:r>
            <a:r>
              <a:rPr lang="zh-TW" altLang="zh-HK" dirty="0"/>
              <a:t>，不以統一的意識形態相號召，不提出宏大的全局性社會變革目標，實踐策略上也不試圖建立龐大嚴密的組織，而</a:t>
            </a:r>
            <a:r>
              <a:rPr lang="zh-TW" altLang="zh-HK" b="1" dirty="0"/>
              <a:t>企圖以地方性的</a:t>
            </a:r>
            <a:r>
              <a:rPr lang="zh-TW" altLang="zh-HK" dirty="0"/>
              <a:t>、</a:t>
            </a:r>
            <a:r>
              <a:rPr lang="zh-TW" altLang="zh-HK" b="1" dirty="0"/>
              <a:t>局部目標的公民團體運動推行社會變革，</a:t>
            </a:r>
            <a:r>
              <a:rPr lang="en-US" altLang="zh-HK" b="1" dirty="0"/>
              <a:t>**** </a:t>
            </a:r>
            <a:r>
              <a:rPr lang="zh-TW" altLang="zh-HK" b="1" dirty="0"/>
              <a:t>逐漸導致資本主義國家消亡</a:t>
            </a:r>
            <a:r>
              <a:rPr lang="zh-TW" altLang="zh-HK" dirty="0"/>
              <a:t>。</a:t>
            </a:r>
            <a:endParaRPr lang="zh-HK" altLang="en-US" dirty="0"/>
          </a:p>
        </p:txBody>
      </p:sp>
      <p:pic>
        <p:nvPicPr>
          <p:cNvPr id="6146" name="Picture 2" descr="http://blogfile.ifeng.com/uploadfiles/blog_attachment/1308/87/1305287_137564439943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98" y="1700808"/>
            <a:ext cx="2100262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blogfile.ifeng.com/uploadfiles/blog_attachment/1308/87/1305287_137564409515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3212976"/>
            <a:ext cx="2052813" cy="136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botanwang.com/sites/default/files/styles/large/public/field/image/%E5%8F%B0%E6%B9%BE.jpg?itok=JPs5s1-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833" y="4725144"/>
            <a:ext cx="205222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42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激進民主的內涵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zh-HK" dirty="0"/>
              <a:t>因此，激進民主的理論主要放在探討「</a:t>
            </a:r>
            <a:r>
              <a:rPr lang="zh-TW" altLang="zh-HK" b="1" dirty="0"/>
              <a:t>公民社會</a:t>
            </a:r>
            <a:r>
              <a:rPr lang="zh-TW" altLang="zh-HK" dirty="0"/>
              <a:t>」的概念和其實踐綱領之上。</a:t>
            </a:r>
          </a:p>
          <a:p>
            <a:r>
              <a:rPr lang="zh-TW" altLang="zh-HK" b="1" dirty="0"/>
              <a:t>〈激進民主的綱領〉</a:t>
            </a:r>
            <a:endParaRPr lang="zh-TW" altLang="zh-HK" dirty="0"/>
          </a:p>
          <a:p>
            <a:r>
              <a:rPr lang="zh-TW" altLang="zh-HK" dirty="0"/>
              <a:t>「公民社會」被設想為</a:t>
            </a:r>
            <a:r>
              <a:rPr lang="zh-TW" altLang="zh-HK" b="1" dirty="0"/>
              <a:t>在建制內部按政治文化經濟環保等多元目的，形成面對面小群體，以普遍價值相號召，爭取在社區和基層單位掌權，以取代</a:t>
            </a:r>
            <a:r>
              <a:rPr lang="en-US" altLang="zh-HK" b="1" dirty="0"/>
              <a:t>“</a:t>
            </a:r>
            <a:r>
              <a:rPr lang="zh-TW" altLang="zh-HK" b="1" dirty="0"/>
              <a:t>資本主義代議制</a:t>
            </a:r>
            <a:r>
              <a:rPr lang="en-US" altLang="zh-HK" b="1" dirty="0"/>
              <a:t>”</a:t>
            </a:r>
            <a:r>
              <a:rPr lang="zh-TW" altLang="zh-HK" b="1" dirty="0"/>
              <a:t>的制度安排。</a:t>
            </a:r>
            <a:r>
              <a:rPr lang="en-US" altLang="zh-HK" b="1" dirty="0" smtClean="0"/>
              <a:t>*****</a:t>
            </a:r>
            <a:r>
              <a:rPr lang="en-US" altLang="zh-HK" dirty="0"/>
              <a:t> </a:t>
            </a:r>
            <a:endParaRPr lang="zh-TW" altLang="zh-HK" dirty="0"/>
          </a:p>
          <a:p>
            <a:r>
              <a:rPr lang="zh-TW" altLang="zh-HK" dirty="0"/>
              <a:t>自從法國大革命以來，每次社會變革試驗，均發覺官僚機構不單沒有為人民所馴化，反而更為強橫專斷。考其因由，是</a:t>
            </a:r>
            <a:r>
              <a:rPr lang="zh-TW" altLang="zh-HK" b="1" dirty="0"/>
              <a:t>國家政制變革了，社會和公民並沒有同步變革</a:t>
            </a:r>
            <a:r>
              <a:rPr lang="zh-TW" altLang="zh-HK" dirty="0"/>
              <a:t>。</a:t>
            </a:r>
            <a:r>
              <a:rPr lang="en-US" altLang="zh-HK" dirty="0"/>
              <a:t>*** </a:t>
            </a:r>
            <a:r>
              <a:rPr lang="zh-TW" altLang="zh-HK" dirty="0"/>
              <a:t>激進民主主義者針對這點，提出「</a:t>
            </a:r>
            <a:r>
              <a:rPr lang="zh-TW" altLang="zh-HK" b="1" dirty="0"/>
              <a:t>社會轉化</a:t>
            </a:r>
            <a:r>
              <a:rPr lang="zh-TW" altLang="zh-HK" dirty="0"/>
              <a:t>」的新策略。</a:t>
            </a:r>
          </a:p>
          <a:p>
            <a:r>
              <a:rPr lang="zh-TW" altLang="zh-HK" b="1" dirty="0"/>
              <a:t>其手段為創造公共討論、公共價值和語言，開闢「公民空間」，力圖控制國家權力</a:t>
            </a:r>
            <a:r>
              <a:rPr lang="zh-TW" altLang="zh-HK" dirty="0"/>
              <a:t>。</a:t>
            </a:r>
            <a:r>
              <a:rPr lang="en-US" altLang="zh-HK" dirty="0"/>
              <a:t>*** </a:t>
            </a:r>
            <a:r>
              <a:rPr lang="zh-TW" altLang="zh-HK" b="1" dirty="0"/>
              <a:t>公民空間呈現為網絡狀態，每一網格關注一特殊系列的目標，</a:t>
            </a:r>
            <a:r>
              <a:rPr lang="en-US" altLang="zh-HK" b="1" dirty="0"/>
              <a:t>**** </a:t>
            </a:r>
            <a:r>
              <a:rPr lang="zh-TW" altLang="zh-HK" dirty="0"/>
              <a:t>而不是以提出宏觀政策主張，攫取中央政權為目標的傳統政黨做法。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36049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激進民主的缺憾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HK" dirty="0"/>
              <a:t>激進民主</a:t>
            </a:r>
            <a:r>
              <a:rPr lang="zh-TW" altLang="zh-HK" b="1" dirty="0"/>
              <a:t>的理論建設顯得單薄</a:t>
            </a:r>
            <a:r>
              <a:rPr lang="zh-TW" altLang="zh-HK" dirty="0"/>
              <a:t>，</a:t>
            </a:r>
            <a:r>
              <a:rPr lang="en-US" altLang="zh-HK" dirty="0"/>
              <a:t>*** </a:t>
            </a:r>
            <a:r>
              <a:rPr lang="zh-TW" altLang="zh-HK" dirty="0"/>
              <a:t>也欠缺明星級理論家。由於</a:t>
            </a:r>
            <a:r>
              <a:rPr lang="zh-TW" altLang="zh-HK" b="1" dirty="0"/>
              <a:t>沒有鮮明的意識形態旗幟，難以動員群眾的熱情</a:t>
            </a:r>
            <a:r>
              <a:rPr lang="zh-TW" altLang="zh-HK" dirty="0"/>
              <a:t>。它在實踐中力量薄弱，</a:t>
            </a:r>
            <a:r>
              <a:rPr lang="zh-TW" altLang="zh-HK" b="1" dirty="0"/>
              <a:t>致命的原因在於它不夠</a:t>
            </a:r>
            <a:r>
              <a:rPr lang="en-US" altLang="zh-HK" b="1" dirty="0"/>
              <a:t>“</a:t>
            </a:r>
            <a:r>
              <a:rPr lang="zh-TW" altLang="zh-HK" b="1" dirty="0"/>
              <a:t>激進</a:t>
            </a:r>
            <a:r>
              <a:rPr lang="en-US" altLang="zh-HK" b="1" dirty="0"/>
              <a:t>”</a:t>
            </a:r>
            <a:r>
              <a:rPr lang="zh-TW" altLang="zh-HK" dirty="0"/>
              <a:t>！</a:t>
            </a:r>
            <a:r>
              <a:rPr lang="en-US" altLang="zh-HK" dirty="0"/>
              <a:t>*** </a:t>
            </a:r>
            <a:r>
              <a:rPr lang="zh-TW" altLang="zh-HK" dirty="0"/>
              <a:t>中間派總是兩面不討好！</a:t>
            </a:r>
            <a:r>
              <a:rPr lang="zh-TW" altLang="zh-HK" b="1" dirty="0"/>
              <a:t>缺乏明確有力的核心理論和行動綱領，則導致力度散漫</a:t>
            </a:r>
            <a:r>
              <a:rPr lang="zh-TW" altLang="zh-HK" dirty="0"/>
              <a:t>，很多時候氣候未成而內部先行分裂。</a:t>
            </a:r>
            <a:r>
              <a:rPr lang="en-US" altLang="zh-HK" dirty="0"/>
              <a:t>***</a:t>
            </a:r>
            <a:endParaRPr lang="zh-TW" altLang="zh-HK" dirty="0"/>
          </a:p>
          <a:p>
            <a:r>
              <a:rPr lang="zh-TW" altLang="zh-HK" dirty="0"/>
              <a:t>另外，從事地方基層政治活動非常吃力，欠缺強大有力的政黨組織支持，實在難有作為。 只有在平均教育水平極高的少人口富裕國家，才有施行的希望。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8549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何謂民主制度？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 fontScale="92500" lnSpcReduction="20000"/>
          </a:bodyPr>
          <a:lstStyle/>
          <a:p>
            <a:r>
              <a:rPr lang="zh-TW" altLang="zh-HK" dirty="0"/>
              <a:t>當今之世，所謂「民主政治」已是天經地義，理所當然。 就其最失敗方面言之，則世上無一政體當真是由</a:t>
            </a:r>
            <a:r>
              <a:rPr lang="en-US" altLang="zh-HK" dirty="0"/>
              <a:t>“</a:t>
            </a:r>
            <a:r>
              <a:rPr lang="zh-TW" altLang="zh-HK" dirty="0"/>
              <a:t>人民</a:t>
            </a:r>
            <a:r>
              <a:rPr lang="en-US" altLang="zh-HK" dirty="0"/>
              <a:t>”</a:t>
            </a:r>
            <a:r>
              <a:rPr lang="zh-TW" altLang="zh-HK" dirty="0"/>
              <a:t>統治的，那怕是號稱最民主的西方先進國家。 有趣的是，就其最</a:t>
            </a:r>
            <a:r>
              <a:rPr lang="en-US" altLang="zh-HK" dirty="0"/>
              <a:t>“</a:t>
            </a:r>
            <a:r>
              <a:rPr lang="zh-TW" altLang="zh-HK" dirty="0"/>
              <a:t>成功</a:t>
            </a:r>
            <a:r>
              <a:rPr lang="en-US" altLang="zh-HK" dirty="0"/>
              <a:t>”</a:t>
            </a:r>
            <a:r>
              <a:rPr lang="zh-TW" altLang="zh-HK" dirty="0"/>
              <a:t>方面言之，則世上所有政體</a:t>
            </a:r>
            <a:r>
              <a:rPr lang="en-US" altLang="zh-HK" dirty="0"/>
              <a:t>, </a:t>
            </a:r>
            <a:r>
              <a:rPr lang="zh-TW" altLang="zh-HK" dirty="0"/>
              <a:t>那怕是最獨裁的</a:t>
            </a:r>
            <a:r>
              <a:rPr lang="en-US" altLang="zh-HK" dirty="0"/>
              <a:t>, </a:t>
            </a:r>
            <a:r>
              <a:rPr lang="zh-TW" altLang="zh-HK" dirty="0"/>
              <a:t>都自稱遵行</a:t>
            </a:r>
            <a:r>
              <a:rPr lang="en-US" altLang="zh-HK" dirty="0"/>
              <a:t>“</a:t>
            </a:r>
            <a:r>
              <a:rPr lang="zh-TW" altLang="zh-HK" dirty="0"/>
              <a:t>民主</a:t>
            </a:r>
            <a:r>
              <a:rPr lang="en-US" altLang="zh-HK" dirty="0"/>
              <a:t>” </a:t>
            </a:r>
            <a:r>
              <a:rPr lang="zh-TW" altLang="zh-HK" dirty="0"/>
              <a:t>。</a:t>
            </a:r>
            <a:endParaRPr lang="zh-HK" altLang="en-US" dirty="0"/>
          </a:p>
        </p:txBody>
      </p:sp>
      <p:pic>
        <p:nvPicPr>
          <p:cNvPr id="2050" name="Picture 2" descr="http://www.sierraexpressmedia.com/wp-content/uploads/2013/10/obama-immigration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6782"/>
            <a:ext cx="234917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dn.thehousenews.net/media/photos/cache/MAIN201212162308000488115612005_600x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06783"/>
            <a:ext cx="253082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ages.takungpao.com/2012/1210/201212100734489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05066"/>
            <a:ext cx="2949909" cy="201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45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何謂「人民」？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rmAutofit fontScale="77500" lnSpcReduction="20000"/>
          </a:bodyPr>
          <a:lstStyle/>
          <a:p>
            <a:r>
              <a:rPr lang="zh-TW" altLang="zh-HK" b="1" dirty="0"/>
              <a:t>何謂「民主</a:t>
            </a:r>
            <a:r>
              <a:rPr lang="zh-TW" altLang="zh-HK" dirty="0"/>
              <a:t>」？或者</a:t>
            </a:r>
            <a:r>
              <a:rPr lang="zh-TW" altLang="zh-HK" b="1" dirty="0"/>
              <a:t>何謂「民主制度</a:t>
            </a:r>
            <a:r>
              <a:rPr lang="zh-TW" altLang="zh-HK" dirty="0"/>
              <a:t>」？細想之下，背後隱藏著另一道更為深刻的問題：</a:t>
            </a:r>
            <a:r>
              <a:rPr lang="zh-TW" altLang="zh-HK" b="1" dirty="0"/>
              <a:t>何謂「人民」？</a:t>
            </a:r>
            <a:endParaRPr lang="zh-TW" altLang="zh-HK" dirty="0"/>
          </a:p>
          <a:p>
            <a:r>
              <a:rPr lang="zh-TW" altLang="zh-HK" dirty="0"/>
              <a:t>壟斷權柄者常用以下三種手段以粉飾民主：</a:t>
            </a:r>
          </a:p>
          <a:p>
            <a:pPr lvl="0"/>
            <a:r>
              <a:rPr lang="en-US" altLang="zh-TW" b="1" dirty="0" smtClean="0"/>
              <a:t>(</a:t>
            </a:r>
            <a:r>
              <a:rPr lang="zh-TW" altLang="en-US" b="1" dirty="0" smtClean="0"/>
              <a:t>甲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從</a:t>
            </a:r>
            <a:r>
              <a:rPr lang="zh-TW" altLang="zh-HK" b="1" dirty="0"/>
              <a:t>定義上收窄「人民」的範圍</a:t>
            </a:r>
            <a:r>
              <a:rPr lang="zh-TW" altLang="zh-HK" dirty="0"/>
              <a:t>。</a:t>
            </a:r>
            <a:r>
              <a:rPr lang="en-US" altLang="zh-HK" dirty="0"/>
              <a:t>*****</a:t>
            </a:r>
            <a:endParaRPr lang="zh-TW" altLang="zh-HK" dirty="0"/>
          </a:p>
          <a:p>
            <a:r>
              <a:rPr lang="zh-TW" altLang="zh-HK" dirty="0"/>
              <a:t>通過排除奴隸、少數族裔、無產者、婦女或文盲來縮窄「人民」概念，那麽統治階層內部的同質性和凝聚力得到維持，有利施行統治。</a:t>
            </a:r>
          </a:p>
          <a:p>
            <a:r>
              <a:rPr lang="zh-TW" altLang="zh-HK" dirty="0"/>
              <a:t>舉例：據古希臘城邦民主制，奴隸和婦女不得列作公民。</a:t>
            </a:r>
            <a:endParaRPr lang="zh-HK" altLang="en-US" dirty="0"/>
          </a:p>
        </p:txBody>
      </p:sp>
      <p:pic>
        <p:nvPicPr>
          <p:cNvPr id="3074" name="Picture 2" descr="http://i.telegraph.co.uk/multimedia/archive/01703/romans_1703232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37112"/>
            <a:ext cx="3597079" cy="225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7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何謂「人民」？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altLang="zh-TW" b="1" dirty="0" smtClean="0"/>
              <a:t>(</a:t>
            </a:r>
            <a:r>
              <a:rPr lang="zh-TW" altLang="en-US" b="1" dirty="0" smtClean="0"/>
              <a:t>乙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把</a:t>
            </a:r>
            <a:r>
              <a:rPr lang="zh-TW" altLang="zh-HK" b="1" dirty="0"/>
              <a:t>異己者排除出「人民」之列。</a:t>
            </a:r>
            <a:endParaRPr lang="zh-TW" altLang="zh-HK" dirty="0"/>
          </a:p>
          <a:p>
            <a:r>
              <a:rPr lang="zh-TW" altLang="zh-HK" dirty="0"/>
              <a:t>把不從主流者打成</a:t>
            </a:r>
            <a:r>
              <a:rPr lang="en-US" altLang="zh-HK" dirty="0"/>
              <a:t>“</a:t>
            </a:r>
            <a:r>
              <a:rPr lang="zh-TW" altLang="zh-HK" dirty="0"/>
              <a:t>人民公敵</a:t>
            </a:r>
            <a:r>
              <a:rPr lang="en-US" altLang="zh-HK" dirty="0"/>
              <a:t>”</a:t>
            </a:r>
            <a:r>
              <a:rPr lang="zh-TW" altLang="zh-HK" dirty="0"/>
              <a:t>，那麽政權自然獲得餘下</a:t>
            </a:r>
            <a:r>
              <a:rPr lang="en-US" altLang="zh-HK" dirty="0"/>
              <a:t>“</a:t>
            </a:r>
            <a:r>
              <a:rPr lang="zh-TW" altLang="zh-HK" dirty="0"/>
              <a:t>人民</a:t>
            </a:r>
            <a:r>
              <a:rPr lang="en-US" altLang="zh-HK" dirty="0"/>
              <a:t>”</a:t>
            </a:r>
            <a:r>
              <a:rPr lang="zh-TW" altLang="zh-HK" dirty="0"/>
              <a:t>的擁戴而具有民主合法性了。這種「不寬容政策」每每得到主流多數派的支持，但卻違反了保護少數派權益的現代民主精神。</a:t>
            </a:r>
          </a:p>
          <a:p>
            <a:r>
              <a:rPr lang="zh-TW" altLang="zh-HK" dirty="0"/>
              <a:t>舉例：剝奪異教徒、叛國者、反革命份子或罪犯的政治權利</a:t>
            </a:r>
            <a:r>
              <a:rPr lang="zh-TW" altLang="zh-HK" dirty="0" smtClean="0"/>
              <a:t>。</a:t>
            </a:r>
            <a:endParaRPr lang="zh-TW" altLang="zh-HK" dirty="0"/>
          </a:p>
          <a:p>
            <a:pPr lvl="0"/>
            <a:r>
              <a:rPr lang="en-US" altLang="zh-TW" b="1" dirty="0" smtClean="0"/>
              <a:t>(</a:t>
            </a:r>
            <a:r>
              <a:rPr lang="zh-TW" altLang="en-US" b="1" dirty="0" smtClean="0"/>
              <a:t>丙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成立</a:t>
            </a:r>
            <a:r>
              <a:rPr lang="zh-TW" altLang="zh-HK" b="1" dirty="0"/>
              <a:t>革命政黨指導「人民」。</a:t>
            </a:r>
            <a:endParaRPr lang="zh-TW" altLang="zh-HK" dirty="0"/>
          </a:p>
          <a:p>
            <a:r>
              <a:rPr lang="zh-TW" altLang="zh-HK" dirty="0"/>
              <a:t>先確立一種「正確的」意識形態，那麼具有前衛思想的革命政黨以指導民眾為己任，因而擁有平宜行事權</a:t>
            </a:r>
            <a:r>
              <a:rPr lang="zh-TW" altLang="zh-HK" dirty="0" smtClean="0"/>
              <a:t>。</a:t>
            </a:r>
            <a:endParaRPr lang="zh-TW" altLang="zh-HK" dirty="0"/>
          </a:p>
          <a:p>
            <a:r>
              <a:rPr lang="zh-TW" altLang="zh-HK" dirty="0"/>
              <a:t>當今號稱最民主的西方先進國家已制訂 </a:t>
            </a:r>
            <a:r>
              <a:rPr lang="en-US" altLang="zh-HK" b="1" dirty="0"/>
              <a:t>“</a:t>
            </a:r>
            <a:r>
              <a:rPr lang="zh-TW" altLang="zh-HK" b="1" dirty="0"/>
              <a:t>成年公民普選權</a:t>
            </a:r>
            <a:r>
              <a:rPr lang="en-US" altLang="zh-HK" b="1" dirty="0"/>
              <a:t>”  “</a:t>
            </a:r>
            <a:r>
              <a:rPr lang="zh-TW" altLang="zh-HK" b="1" dirty="0"/>
              <a:t>權利法案</a:t>
            </a:r>
            <a:r>
              <a:rPr lang="en-US" altLang="zh-HK" b="1" dirty="0"/>
              <a:t>”</a:t>
            </a:r>
            <a:r>
              <a:rPr lang="zh-TW" altLang="zh-HK" b="1" dirty="0"/>
              <a:t>和 </a:t>
            </a:r>
            <a:r>
              <a:rPr lang="en-US" altLang="zh-HK" b="1" dirty="0"/>
              <a:t>“</a:t>
            </a:r>
            <a:r>
              <a:rPr lang="zh-TW" altLang="zh-HK" b="1" dirty="0"/>
              <a:t>多黨制議會</a:t>
            </a:r>
            <a:r>
              <a:rPr lang="en-US" altLang="zh-HK" dirty="0"/>
              <a:t>”</a:t>
            </a:r>
            <a:r>
              <a:rPr lang="zh-TW" altLang="zh-HK" dirty="0"/>
              <a:t>等民主制度，遂誇誇其談於其民主成就。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3980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 smtClean="0"/>
              <a:t>當代</a:t>
            </a:r>
            <a:r>
              <a:rPr lang="zh-TW" altLang="zh-HK" b="1" dirty="0"/>
              <a:t>主流民主制度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851104" cy="4997152"/>
          </a:xfrm>
        </p:spPr>
        <p:txBody>
          <a:bodyPr>
            <a:normAutofit fontScale="70000" lnSpcReduction="20000"/>
          </a:bodyPr>
          <a:lstStyle/>
          <a:p>
            <a:r>
              <a:rPr lang="zh-TW" altLang="zh-HK" dirty="0"/>
              <a:t>建基於</a:t>
            </a:r>
            <a:r>
              <a:rPr lang="zh-TW" altLang="zh-HK" b="1" dirty="0"/>
              <a:t>洛克《政府論次講》和穆爾《論自由》</a:t>
            </a:r>
            <a:r>
              <a:rPr lang="zh-TW" altLang="zh-HK" dirty="0"/>
              <a:t>兩書所揭示的「</a:t>
            </a:r>
            <a:r>
              <a:rPr lang="zh-TW" altLang="zh-HK" b="1" dirty="0"/>
              <a:t>自由主義」政治哲學</a:t>
            </a:r>
            <a:r>
              <a:rPr lang="zh-TW" altLang="zh-HK" dirty="0"/>
              <a:t>，而為天下民主之既定範式。</a:t>
            </a:r>
          </a:p>
          <a:p>
            <a:r>
              <a:rPr lang="zh-TW" altLang="zh-HK" dirty="0"/>
              <a:t>這派別的原始思想家斷定：</a:t>
            </a:r>
            <a:r>
              <a:rPr lang="zh-TW" altLang="zh-HK" b="1" dirty="0"/>
              <a:t>唯有擁有一定數量財產的男性才可被託付公共決策的責任</a:t>
            </a:r>
            <a:r>
              <a:rPr lang="zh-TW" altLang="zh-HK" dirty="0"/>
              <a:t>。</a:t>
            </a:r>
            <a:r>
              <a:rPr lang="en-US" altLang="zh-HK" dirty="0"/>
              <a:t>***** </a:t>
            </a:r>
            <a:r>
              <a:rPr lang="zh-TW" altLang="zh-HK" dirty="0"/>
              <a:t>這暗設了社會實質上是由該群體的成員構成的，而</a:t>
            </a:r>
            <a:r>
              <a:rPr lang="zh-TW" altLang="zh-HK" b="1" dirty="0"/>
              <a:t>其他人等</a:t>
            </a:r>
            <a:r>
              <a:rPr lang="en-US" altLang="zh-HK" dirty="0"/>
              <a:t>(</a:t>
            </a:r>
            <a:r>
              <a:rPr lang="zh-TW" altLang="zh-HK" dirty="0"/>
              <a:t>包括婦孺奴隸和無產者</a:t>
            </a:r>
            <a:r>
              <a:rPr lang="en-US" altLang="zh-HK" dirty="0"/>
              <a:t>)</a:t>
            </a:r>
            <a:r>
              <a:rPr lang="zh-TW" altLang="zh-HK" b="1" dirty="0"/>
              <a:t>是依附性的，對社會既不存有利益，也沒有承担責任的能力，所以不應賦予公共決策權力</a:t>
            </a:r>
            <a:r>
              <a:rPr lang="zh-TW" altLang="zh-HK" b="1" dirty="0" smtClean="0"/>
              <a:t>。</a:t>
            </a:r>
            <a:endParaRPr lang="zh-TW" altLang="zh-HK" dirty="0"/>
          </a:p>
          <a:p>
            <a:r>
              <a:rPr lang="zh-TW" altLang="zh-HK" dirty="0"/>
              <a:t>更有甚者，對於那些享有公共決策權力的人</a:t>
            </a:r>
            <a:r>
              <a:rPr lang="en-US" altLang="zh-HK" dirty="0"/>
              <a:t>(</a:t>
            </a:r>
            <a:r>
              <a:rPr lang="zh-TW" altLang="zh-HK" dirty="0"/>
              <a:t>即擁有投票權者</a:t>
            </a:r>
            <a:r>
              <a:rPr lang="en-US" altLang="zh-HK" dirty="0"/>
              <a:t>)</a:t>
            </a:r>
            <a:r>
              <a:rPr lang="zh-TW" altLang="zh-HK" dirty="0"/>
              <a:t>，也並非人人有足夠的能力</a:t>
            </a:r>
            <a:r>
              <a:rPr lang="en-US" altLang="zh-HK" dirty="0"/>
              <a:t>(</a:t>
            </a:r>
            <a:r>
              <a:rPr lang="zh-TW" altLang="zh-HK" dirty="0"/>
              <a:t>包括財力和智識</a:t>
            </a:r>
            <a:r>
              <a:rPr lang="en-US" altLang="zh-HK" dirty="0"/>
              <a:t>sense)</a:t>
            </a:r>
            <a:r>
              <a:rPr lang="zh-TW" altLang="zh-HK" dirty="0"/>
              <a:t>履行施政决策，所以最合理的辦法就是通過</a:t>
            </a:r>
            <a:r>
              <a:rPr lang="zh-TW" altLang="zh-HK" b="1" dirty="0"/>
              <a:t>「選舉制度」</a:t>
            </a:r>
            <a:r>
              <a:rPr lang="zh-TW" altLang="zh-HK" dirty="0"/>
              <a:t>選出合適的決策人，賦予其重大且集中的權力，以保障整體階層的財產利益，是為</a:t>
            </a:r>
            <a:r>
              <a:rPr lang="zh-TW" altLang="zh-HK" b="1" dirty="0"/>
              <a:t>「代議政制」</a:t>
            </a:r>
            <a:r>
              <a:rPr lang="zh-TW" altLang="zh-HK" dirty="0"/>
              <a:t>。</a:t>
            </a:r>
            <a:r>
              <a:rPr lang="en-US" altLang="zh-HK" dirty="0"/>
              <a:t>**** </a:t>
            </a:r>
            <a:r>
              <a:rPr lang="zh-TW" altLang="zh-HK" dirty="0"/>
              <a:t>在這種制度下，一般人民的政治性格是</a:t>
            </a:r>
            <a:r>
              <a:rPr lang="zh-TW" altLang="zh-HK" b="1" dirty="0"/>
              <a:t>消極的</a:t>
            </a:r>
            <a:r>
              <a:rPr lang="zh-TW" altLang="zh-HK" dirty="0"/>
              <a:t>，其決策權是</a:t>
            </a:r>
            <a:r>
              <a:rPr lang="zh-TW" altLang="zh-HK" b="1" dirty="0"/>
              <a:t>間接的</a:t>
            </a:r>
            <a:r>
              <a:rPr lang="zh-TW" altLang="zh-HK" dirty="0"/>
              <a:t>，遂又名為「</a:t>
            </a:r>
            <a:r>
              <a:rPr lang="zh-TW" altLang="zh-HK" b="1" dirty="0"/>
              <a:t>間接民主</a:t>
            </a:r>
            <a:r>
              <a:rPr lang="zh-TW" altLang="zh-HK" dirty="0"/>
              <a:t>」。</a:t>
            </a:r>
            <a:endParaRPr lang="zh-HK" altLang="en-US" dirty="0"/>
          </a:p>
        </p:txBody>
      </p:sp>
      <p:pic>
        <p:nvPicPr>
          <p:cNvPr id="4098" name="Picture 2" descr="http://upload.wikimedia.org/wikipedia/commons/thumb/9/99/John_Stuart_Mill_by_London_Stereoscopic_Company%2C_c1870.jpg/200px-John_Stuart_Mill_by_London_Stereoscopic_Company%2C_c1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665" y="4135789"/>
            <a:ext cx="149179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7659029" y="60212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b="1" dirty="0"/>
              <a:t>穆爾</a:t>
            </a:r>
            <a:endParaRPr lang="zh-HK" altLang="en-US" dirty="0"/>
          </a:p>
        </p:txBody>
      </p:sp>
      <p:pic>
        <p:nvPicPr>
          <p:cNvPr id="4100" name="Picture 4" descr="http://upload.wikimedia.org/wikipedia/commons/thumb/d/d1/JohnLocke.png/200px-JohnLock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262" y="1484784"/>
            <a:ext cx="167460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7659029" y="36450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b="1" dirty="0"/>
              <a:t>洛克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8931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當代主流民主制度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zh-HK" dirty="0"/>
              <a:t>政治哲學家</a:t>
            </a:r>
            <a:r>
              <a:rPr lang="en-US" altLang="zh-HK" dirty="0"/>
              <a:t> Macpherson</a:t>
            </a:r>
            <a:r>
              <a:rPr lang="zh-TW" altLang="zh-HK" dirty="0"/>
              <a:t>稱「自由主義」為「</a:t>
            </a:r>
            <a:r>
              <a:rPr lang="zh-TW" altLang="zh-HK" b="1" dirty="0"/>
              <a:t>占有性個人主義理論</a:t>
            </a:r>
            <a:r>
              <a:rPr lang="en-US" altLang="zh-HK" b="1" dirty="0"/>
              <a:t>theory of possessive individualism</a:t>
            </a:r>
            <a:r>
              <a:rPr lang="zh-TW" altLang="zh-HK" dirty="0"/>
              <a:t>」，列出其要義如下：</a:t>
            </a:r>
          </a:p>
          <a:p>
            <a:pPr marL="514350" lvl="0" indent="-514350">
              <a:buFont typeface="+mj-ea"/>
              <a:buAutoNum type="ea1ChtPeriod"/>
            </a:pPr>
            <a:r>
              <a:rPr lang="zh-TW" altLang="zh-HK" b="1" dirty="0" smtClean="0"/>
              <a:t>人</a:t>
            </a:r>
            <a:r>
              <a:rPr lang="zh-TW" altLang="zh-HK" b="1" dirty="0"/>
              <a:t>的本質在於追求個人之滿足</a:t>
            </a:r>
            <a:r>
              <a:rPr lang="zh-TW" altLang="zh-HK" dirty="0"/>
              <a:t>；</a:t>
            </a:r>
          </a:p>
          <a:p>
            <a:pPr marL="514350" lvl="0" indent="-514350">
              <a:buFont typeface="+mj-ea"/>
              <a:buAutoNum type="ea1ChtPeriod"/>
            </a:pPr>
            <a:r>
              <a:rPr lang="zh-TW" altLang="zh-HK" b="1" dirty="0" smtClean="0"/>
              <a:t>社會</a:t>
            </a:r>
            <a:r>
              <a:rPr lang="zh-TW" altLang="zh-HK" b="1" dirty="0"/>
              <a:t>由許多自由平等的個人，透過佔有財產而相互產生關係</a:t>
            </a:r>
            <a:r>
              <a:rPr lang="zh-TW" altLang="zh-HK" dirty="0"/>
              <a:t>；</a:t>
            </a:r>
          </a:p>
          <a:p>
            <a:pPr marL="514350" lvl="0" indent="-514350">
              <a:buFont typeface="+mj-ea"/>
              <a:buAutoNum type="ea1ChtPeriod"/>
            </a:pPr>
            <a:r>
              <a:rPr lang="zh-TW" altLang="zh-HK" b="1" dirty="0" smtClean="0"/>
              <a:t>政治</a:t>
            </a:r>
            <a:r>
              <a:rPr lang="zh-TW" altLang="zh-HK" b="1" dirty="0"/>
              <a:t>生活的作用是保護個人的「佔有物</a:t>
            </a:r>
            <a:r>
              <a:rPr lang="en-US" altLang="zh-HK" b="1" dirty="0"/>
              <a:t>possession</a:t>
            </a:r>
            <a:r>
              <a:rPr lang="zh-TW" altLang="zh-HK" b="1" dirty="0"/>
              <a:t>」</a:t>
            </a:r>
            <a:r>
              <a:rPr lang="en-US" altLang="zh-HK" dirty="0"/>
              <a:t>(</a:t>
            </a:r>
            <a:r>
              <a:rPr lang="zh-TW" altLang="zh-HK" dirty="0"/>
              <a:t>引申包括生命和自由等抽象主權</a:t>
            </a:r>
            <a:r>
              <a:rPr lang="en-US" altLang="zh-HK" dirty="0"/>
              <a:t>)</a:t>
            </a:r>
            <a:r>
              <a:rPr lang="zh-TW" altLang="zh-HK" b="1" dirty="0"/>
              <a:t>不被侵犯</a:t>
            </a:r>
            <a:r>
              <a:rPr lang="zh-TW" altLang="zh-HK" dirty="0"/>
              <a:t>。</a:t>
            </a:r>
            <a:r>
              <a:rPr lang="en-US" altLang="zh-HK" dirty="0"/>
              <a:t>***** </a:t>
            </a:r>
            <a:r>
              <a:rPr lang="zh-TW" altLang="zh-HK" dirty="0"/>
              <a:t>保護產權和自由市場重於一切，社會的諸般權利和義務由此而生</a:t>
            </a:r>
            <a:r>
              <a:rPr lang="zh-TW" altLang="zh-HK" dirty="0" smtClean="0"/>
              <a:t>。</a:t>
            </a:r>
            <a:endParaRPr lang="zh-TW" altLang="zh-HK" dirty="0"/>
          </a:p>
          <a:p>
            <a:r>
              <a:rPr lang="zh-TW" altLang="zh-HK" dirty="0"/>
              <a:t>上述第三點乃是畫龍點睛，強調社會構成不奠基於人民生活上的相互關係，而奠基於財產佔有。</a:t>
            </a:r>
            <a:r>
              <a:rPr lang="zh-TW" altLang="zh-HK" b="1" dirty="0"/>
              <a:t>「激進民主」</a:t>
            </a:r>
            <a:r>
              <a:rPr lang="zh-TW" altLang="zh-HK" dirty="0"/>
              <a:t>重要理論家</a:t>
            </a:r>
            <a:r>
              <a:rPr lang="en-US" altLang="zh-HK" b="1" dirty="0"/>
              <a:t>Douglas Lummis</a:t>
            </a:r>
            <a:r>
              <a:rPr lang="zh-TW" altLang="zh-HK" b="1" dirty="0"/>
              <a:t>認為</a:t>
            </a:r>
            <a:r>
              <a:rPr lang="zh-TW" altLang="zh-HK" dirty="0"/>
              <a:t>無論好壞，</a:t>
            </a:r>
            <a:r>
              <a:rPr lang="en-US" altLang="zh-HK" b="1" dirty="0"/>
              <a:t>“</a:t>
            </a:r>
            <a:r>
              <a:rPr lang="zh-TW" altLang="zh-HK" b="1" dirty="0"/>
              <a:t>那不是民主，而是中產階級統治。</a:t>
            </a:r>
            <a:r>
              <a:rPr lang="en-US" altLang="zh-HK" b="1" dirty="0"/>
              <a:t>” ***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2891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民主的內涵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686320"/>
          </a:xfrm>
        </p:spPr>
        <p:txBody>
          <a:bodyPr>
            <a:normAutofit fontScale="77500" lnSpcReduction="20000"/>
          </a:bodyPr>
          <a:lstStyle/>
          <a:p>
            <a:r>
              <a:rPr lang="zh-TW" altLang="zh-HK" dirty="0"/>
              <a:t>欲探討民主的內涵為何？反過來可從</a:t>
            </a:r>
          </a:p>
          <a:p>
            <a:r>
              <a:rPr lang="zh-TW" altLang="zh-HK" b="1" dirty="0"/>
              <a:t>〈民主不是甚麽？〉</a:t>
            </a:r>
            <a:r>
              <a:rPr lang="zh-TW" altLang="zh-HK" dirty="0"/>
              <a:t>入手，是為批判性觀點</a:t>
            </a:r>
            <a:r>
              <a:rPr lang="zh-TW" altLang="zh-HK" b="1" dirty="0" smtClean="0"/>
              <a:t>。</a:t>
            </a:r>
            <a:endParaRPr lang="en-US" altLang="zh-TW" b="1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zh-HK" dirty="0" smtClean="0"/>
              <a:t>美國</a:t>
            </a:r>
            <a:r>
              <a:rPr lang="zh-TW" altLang="zh-HK" dirty="0"/>
              <a:t>總統 卡特說 </a:t>
            </a:r>
            <a:r>
              <a:rPr lang="en-US" altLang="zh-HK" dirty="0"/>
              <a:t>“</a:t>
            </a:r>
            <a:r>
              <a:rPr lang="zh-TW" altLang="zh-HK" dirty="0"/>
              <a:t>民主就是致力國民福利。</a:t>
            </a:r>
            <a:r>
              <a:rPr lang="en-US" altLang="zh-HK" dirty="0" smtClean="0"/>
              <a:t>”</a:t>
            </a:r>
            <a:r>
              <a:rPr lang="zh-TW" altLang="zh-HK" b="1" dirty="0" smtClean="0"/>
              <a:t>這</a:t>
            </a:r>
            <a:r>
              <a:rPr lang="zh-TW" altLang="zh-HK" b="1" dirty="0"/>
              <a:t>是將「民享</a:t>
            </a:r>
            <a:r>
              <a:rPr lang="en-US" altLang="zh-HK" b="1" dirty="0"/>
              <a:t>for the people</a:t>
            </a:r>
            <a:r>
              <a:rPr lang="zh-TW" altLang="zh-HK" b="1" dirty="0"/>
              <a:t>」偽裝為「民治</a:t>
            </a:r>
            <a:r>
              <a:rPr lang="en-US" altLang="zh-HK" b="1" dirty="0"/>
              <a:t>by the people</a:t>
            </a:r>
            <a:r>
              <a:rPr lang="zh-TW" altLang="zh-HK" b="1" dirty="0"/>
              <a:t>」</a:t>
            </a:r>
            <a:r>
              <a:rPr lang="zh-TW" altLang="zh-HK" dirty="0"/>
              <a:t>，</a:t>
            </a:r>
            <a:r>
              <a:rPr lang="en-US" altLang="zh-HK" dirty="0"/>
              <a:t>*** </a:t>
            </a:r>
            <a:r>
              <a:rPr lang="zh-HK" altLang="zh-HK" dirty="0"/>
              <a:t>從而把林肯有關民主的著名闡釋抽空了三分之二。 </a:t>
            </a:r>
            <a:r>
              <a:rPr lang="zh-TW" altLang="zh-HK" dirty="0"/>
              <a:t>理論上專制制度下，聖賢之君施政也可能出於利民，然而那不是民主。所以，</a:t>
            </a:r>
            <a:r>
              <a:rPr lang="zh-TW" altLang="zh-HK" b="1" dirty="0"/>
              <a:t>「民主」關乎由誰施政統治或掌控公權，而與施政目的或福利歸屬無關。</a:t>
            </a:r>
            <a:r>
              <a:rPr lang="en-US" altLang="zh-HK" dirty="0" smtClean="0"/>
              <a:t>****</a:t>
            </a:r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zh-HK" dirty="0" smtClean="0"/>
              <a:t>人民</a:t>
            </a:r>
            <a:r>
              <a:rPr lang="zh-TW" altLang="zh-HK" dirty="0"/>
              <a:t>支持的統治就是民主</a:t>
            </a:r>
            <a:r>
              <a:rPr lang="zh-TW" altLang="zh-HK" dirty="0" smtClean="0"/>
              <a:t>。謬誤</a:t>
            </a:r>
            <a:r>
              <a:rPr lang="zh-TW" altLang="zh-HK" dirty="0"/>
              <a:t>與上類同。 人民可能十分支持康熙的施政，但他當然不民主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  <p:pic>
        <p:nvPicPr>
          <p:cNvPr id="5122" name="Picture 2" descr="JimmyCarterPortrai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620" y="1484785"/>
            <a:ext cx="18188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7731888" y="37890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dirty="0"/>
              <a:t>卡特</a:t>
            </a:r>
            <a:endParaRPr lang="zh-HK" altLang="en-US" dirty="0"/>
          </a:p>
        </p:txBody>
      </p:sp>
      <p:pic>
        <p:nvPicPr>
          <p:cNvPr id="5124" name="Picture 4" descr="Abraham Lincoln November 186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970" y="4154505"/>
            <a:ext cx="1630168" cy="201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7731888" y="623731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dirty="0"/>
              <a:t>林肯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9435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民主的內涵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zh-HK" dirty="0" smtClean="0"/>
              <a:t>經濟</a:t>
            </a:r>
            <a:r>
              <a:rPr lang="zh-TW" altLang="zh-HK" dirty="0"/>
              <a:t>發達就是民主。經濟發展與民主的關係是個棘手的政治課題。 作者認為如果</a:t>
            </a:r>
            <a:r>
              <a:rPr lang="en-US" altLang="zh-HK" dirty="0"/>
              <a:t>“</a:t>
            </a:r>
            <a:r>
              <a:rPr lang="zh-TW" altLang="zh-HK" dirty="0"/>
              <a:t>經濟發展</a:t>
            </a:r>
            <a:r>
              <a:rPr lang="en-US" altLang="zh-HK" dirty="0"/>
              <a:t>”</a:t>
            </a:r>
            <a:r>
              <a:rPr lang="zh-TW" altLang="zh-HK" dirty="0"/>
              <a:t>指的是人民對經濟權力中心</a:t>
            </a:r>
            <a:r>
              <a:rPr lang="en-US" altLang="zh-HK" dirty="0"/>
              <a:t> (</a:t>
            </a:r>
            <a:r>
              <a:rPr lang="zh-TW" altLang="zh-HK" dirty="0"/>
              <a:t>如企業、經濟規劃機構、銀行等</a:t>
            </a:r>
            <a:r>
              <a:rPr lang="en-US" altLang="zh-HK" dirty="0"/>
              <a:t>)</a:t>
            </a:r>
            <a:r>
              <a:rPr lang="zh-TW" altLang="zh-HK" dirty="0"/>
              <a:t>的控制，則此說成立。</a:t>
            </a:r>
            <a:r>
              <a:rPr lang="en-US" altLang="zh-HK" dirty="0"/>
              <a:t>*** </a:t>
            </a:r>
            <a:r>
              <a:rPr lang="zh-TW" altLang="zh-HK" dirty="0"/>
              <a:t>如果指的只是財富或</a:t>
            </a:r>
            <a:r>
              <a:rPr lang="en-US" altLang="zh-HK" dirty="0"/>
              <a:t>GDP</a:t>
            </a:r>
            <a:r>
              <a:rPr lang="zh-TW" altLang="zh-HK" dirty="0"/>
              <a:t>增長，則貧國和富國都可以是民主的或是不民主的，故而兩者並無關係</a:t>
            </a:r>
            <a:r>
              <a:rPr lang="zh-TW" altLang="zh-HK" dirty="0" smtClean="0"/>
              <a:t>。</a:t>
            </a:r>
            <a:endParaRPr lang="en-US" altLang="zh-TW" dirty="0" smtClean="0"/>
          </a:p>
          <a:p>
            <a:pPr lvl="0"/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zh-HK" dirty="0" smtClean="0"/>
              <a:t>實施</a:t>
            </a:r>
            <a:r>
              <a:rPr lang="zh-TW" altLang="zh-HK" dirty="0"/>
              <a:t>自由市場就是民主。</a:t>
            </a:r>
          </a:p>
          <a:p>
            <a:r>
              <a:rPr lang="zh-TW" altLang="zh-HK" dirty="0"/>
              <a:t>這是美國官方的常用說辭：</a:t>
            </a:r>
            <a:r>
              <a:rPr lang="en-US" altLang="zh-HK" dirty="0"/>
              <a:t>“</a:t>
            </a:r>
            <a:r>
              <a:rPr lang="zh-TW" altLang="zh-HK" b="1" dirty="0"/>
              <a:t>社會主義指令式經濟是反民主的，因此自由市場是民主的。</a:t>
            </a:r>
            <a:r>
              <a:rPr lang="en-US" altLang="zh-HK" b="1" dirty="0"/>
              <a:t>” </a:t>
            </a:r>
            <a:r>
              <a:rPr lang="zh-TW" altLang="zh-HK" dirty="0"/>
              <a:t>這種說法偷龍轉鳳。</a:t>
            </a:r>
          </a:p>
          <a:p>
            <a:r>
              <a:rPr lang="zh-TW" altLang="zh-HK" b="1" dirty="0"/>
              <a:t>資本主義自由市場將社會分裂為富人和窮人階層，並且將差距擴大化，這與民主是不相容的。</a:t>
            </a:r>
            <a:r>
              <a:rPr lang="en-US" altLang="zh-HK" b="1" dirty="0"/>
              <a:t>***** </a:t>
            </a:r>
            <a:r>
              <a:rPr lang="zh-TW" altLang="zh-HK" dirty="0"/>
              <a:t>社會主義嘗試進行矯正和補救，就算失敗了，並不証明自由市場是對的。就好像藥醫不好了病，不能反過來說病是好的。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8015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民主的內涵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altLang="zh-TW" b="1" dirty="0" smtClean="0"/>
              <a:t>(</a:t>
            </a:r>
            <a:r>
              <a:rPr lang="zh-TW" altLang="en-US" b="1" dirty="0" smtClean="0"/>
              <a:t>五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民主</a:t>
            </a:r>
            <a:r>
              <a:rPr lang="zh-TW" altLang="zh-HK" b="1" dirty="0"/>
              <a:t>是</a:t>
            </a:r>
            <a:r>
              <a:rPr lang="en-US" altLang="zh-HK" b="1" dirty="0"/>
              <a:t>“</a:t>
            </a:r>
            <a:r>
              <a:rPr lang="zh-TW" altLang="zh-HK" b="1" dirty="0"/>
              <a:t>機會平等</a:t>
            </a:r>
            <a:r>
              <a:rPr lang="en-US" altLang="zh-HK" b="1" dirty="0" smtClean="0"/>
              <a:t>”</a:t>
            </a:r>
            <a:endParaRPr lang="zh-TW" altLang="zh-HK" b="1" dirty="0"/>
          </a:p>
          <a:p>
            <a:r>
              <a:rPr lang="zh-TW" altLang="zh-HK" dirty="0"/>
              <a:t>這是睜著眼睛說瞎話。 窮人的</a:t>
            </a:r>
            <a:r>
              <a:rPr lang="en-US" altLang="zh-HK" dirty="0"/>
              <a:t>“</a:t>
            </a:r>
            <a:r>
              <a:rPr lang="zh-TW" altLang="zh-HK" dirty="0"/>
              <a:t>平等機會</a:t>
            </a:r>
            <a:r>
              <a:rPr lang="en-US" altLang="zh-HK" dirty="0"/>
              <a:t>”</a:t>
            </a:r>
            <a:r>
              <a:rPr lang="zh-TW" altLang="zh-HK" dirty="0"/>
              <a:t>不斷被削弱，極端的經濟不平等</a:t>
            </a:r>
            <a:r>
              <a:rPr lang="zh-TW" altLang="zh-HK" b="1" dirty="0"/>
              <a:t>必導致富人利用其財富掠奪窮人</a:t>
            </a:r>
            <a:r>
              <a:rPr lang="zh-TW" altLang="zh-HK" dirty="0"/>
              <a:t>；又</a:t>
            </a:r>
            <a:r>
              <a:rPr lang="zh-TW" altLang="zh-HK" b="1" dirty="0"/>
              <a:t>或是窮人利用其政治權力掠奪富人</a:t>
            </a:r>
            <a:r>
              <a:rPr lang="zh-TW" altLang="zh-HK" dirty="0"/>
              <a:t>。兩者俱難言民主</a:t>
            </a:r>
            <a:r>
              <a:rPr lang="zh-TW" altLang="zh-HK" dirty="0" smtClean="0"/>
              <a:t>。</a:t>
            </a:r>
            <a:r>
              <a:rPr lang="en-US" altLang="zh-HK" dirty="0"/>
              <a:t> </a:t>
            </a:r>
            <a:endParaRPr lang="zh-TW" altLang="zh-HK" dirty="0"/>
          </a:p>
          <a:p>
            <a:pPr lvl="0"/>
            <a:r>
              <a:rPr lang="en-US" altLang="zh-TW" b="1" dirty="0" smtClean="0"/>
              <a:t>(</a:t>
            </a:r>
            <a:r>
              <a:rPr lang="zh-TW" altLang="en-US" b="1" dirty="0" smtClean="0"/>
              <a:t>六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民主</a:t>
            </a:r>
            <a:r>
              <a:rPr lang="zh-TW" altLang="zh-HK" b="1" dirty="0"/>
              <a:t>是自由選舉。</a:t>
            </a:r>
          </a:p>
          <a:p>
            <a:r>
              <a:rPr lang="zh-TW" altLang="zh-HK" b="1" dirty="0"/>
              <a:t>這是將必要條件偽裝為充分條件。</a:t>
            </a:r>
            <a:r>
              <a:rPr lang="en-US" altLang="zh-HK" dirty="0"/>
              <a:t>*** </a:t>
            </a:r>
            <a:r>
              <a:rPr lang="zh-TW" altLang="zh-HK" dirty="0"/>
              <a:t>況且在今日美國，</a:t>
            </a:r>
            <a:r>
              <a:rPr lang="zh-TW" altLang="zh-HK" b="1" dirty="0"/>
              <a:t>選戰已被市場營銷工業所接管</a:t>
            </a:r>
            <a:r>
              <a:rPr lang="zh-TW" altLang="zh-HK" dirty="0"/>
              <a:t>，民主削弱至</a:t>
            </a:r>
            <a:r>
              <a:rPr lang="en-US" altLang="zh-HK" dirty="0"/>
              <a:t>“</a:t>
            </a:r>
            <a:r>
              <a:rPr lang="zh-TW" altLang="zh-HK" dirty="0"/>
              <a:t>兩害相衡取其輕</a:t>
            </a:r>
            <a:r>
              <a:rPr lang="en-US" altLang="zh-HK" dirty="0"/>
              <a:t>”</a:t>
            </a:r>
            <a:r>
              <a:rPr lang="zh-TW" altLang="zh-HK" dirty="0"/>
              <a:t>，甚或是</a:t>
            </a:r>
            <a:r>
              <a:rPr lang="en-US" altLang="zh-HK" dirty="0"/>
              <a:t>“</a:t>
            </a:r>
            <a:r>
              <a:rPr lang="zh-TW" altLang="zh-HK" dirty="0"/>
              <a:t>東家西家無差別</a:t>
            </a:r>
            <a:r>
              <a:rPr lang="en-US" altLang="zh-HK" dirty="0"/>
              <a:t>”</a:t>
            </a:r>
            <a:r>
              <a:rPr lang="zh-TW" altLang="zh-HK" dirty="0"/>
              <a:t>的境況</a:t>
            </a:r>
            <a:r>
              <a:rPr lang="zh-TW" altLang="zh-HK" dirty="0" smtClean="0"/>
              <a:t>。</a:t>
            </a:r>
            <a:r>
              <a:rPr lang="en-US" altLang="zh-HK" dirty="0"/>
              <a:t> </a:t>
            </a:r>
            <a:endParaRPr lang="zh-TW" altLang="zh-HK" dirty="0"/>
          </a:p>
          <a:p>
            <a:r>
              <a:rPr lang="en-US" altLang="zh-TW" b="1" dirty="0" smtClean="0"/>
              <a:t>(</a:t>
            </a:r>
            <a:r>
              <a:rPr lang="zh-TW" altLang="en-US" b="1" dirty="0" smtClean="0"/>
              <a:t>七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zh-TW" altLang="zh-HK" b="1" dirty="0" smtClean="0"/>
              <a:t>民主</a:t>
            </a:r>
            <a:r>
              <a:rPr lang="zh-TW" altLang="zh-HK" b="1" dirty="0"/>
              <a:t>就是美國憲政體制</a:t>
            </a:r>
            <a:r>
              <a:rPr lang="zh-TW" altLang="zh-HK" b="1" dirty="0" smtClean="0"/>
              <a:t>。</a:t>
            </a:r>
            <a:r>
              <a:rPr lang="en-US" altLang="zh-HK" dirty="0" smtClean="0"/>
              <a:t>****</a:t>
            </a:r>
            <a:endParaRPr lang="zh-TW" altLang="zh-HK" dirty="0"/>
          </a:p>
          <a:p>
            <a:r>
              <a:rPr lang="zh-TW" altLang="zh-HK" dirty="0"/>
              <a:t>其實這反而最有力量。 美國憲政體制是「自由主義」政治哲學的巔峯之作，非常完備，為當今天下之楷模。 </a:t>
            </a:r>
            <a:r>
              <a:rPr lang="zh-TW" altLang="zh-HK" b="1" dirty="0"/>
              <a:t>然而，倘若自由主義是錯誤的！則完備的錯誤不構成正確。</a:t>
            </a:r>
            <a:endParaRPr lang="zh-TW" altLang="zh-HK" dirty="0"/>
          </a:p>
          <a:p>
            <a:r>
              <a:rPr lang="zh-TW" altLang="zh-HK" dirty="0"/>
              <a:t>況且，就算是美國本身的民主生活也已捉襟見肘，漏洞百出。 對外</a:t>
            </a:r>
            <a:r>
              <a:rPr lang="zh-TW" altLang="zh-HK" b="1" dirty="0"/>
              <a:t>無法抑阻政府執行代表大企業利益的國際霸權主義路綫</a:t>
            </a:r>
            <a:r>
              <a:rPr lang="zh-TW" altLang="zh-HK" dirty="0"/>
              <a:t>；</a:t>
            </a:r>
            <a:r>
              <a:rPr lang="en-US" altLang="zh-HK" dirty="0"/>
              <a:t>*** </a:t>
            </a:r>
            <a:r>
              <a:rPr lang="zh-TW" altLang="zh-HK" dirty="0"/>
              <a:t>對內無法抑阻權力向華盛頓集中，地方權力日益流失的民主窘困； 無法解決經濟領域和工作場所的不民主問題。國內政情也無法擺脫 國會說客、政治分贜、選舉秀</a:t>
            </a:r>
            <a:r>
              <a:rPr lang="en-US" altLang="zh-HK" dirty="0"/>
              <a:t>…..</a:t>
            </a:r>
            <a:r>
              <a:rPr lang="zh-TW" altLang="zh-HK" dirty="0"/>
              <a:t>等等惡劣積習。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56479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407</TotalTime>
  <Words>1720</Words>
  <Application>Microsoft Office PowerPoint</Application>
  <PresentationFormat>如螢幕大小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暗香撲面</vt:lpstr>
      <vt:lpstr>演說1406激進民主 講者： 掌門</vt:lpstr>
      <vt:lpstr>何謂民主制度？</vt:lpstr>
      <vt:lpstr>何謂「人民」？</vt:lpstr>
      <vt:lpstr>何謂「人民」？</vt:lpstr>
      <vt:lpstr>當代主流民主制度</vt:lpstr>
      <vt:lpstr>當代主流民主制度</vt:lpstr>
      <vt:lpstr>民主的內涵</vt:lpstr>
      <vt:lpstr>民主的內涵</vt:lpstr>
      <vt:lpstr>民主的內涵</vt:lpstr>
      <vt:lpstr>〈激進民主〉定義</vt:lpstr>
      <vt:lpstr>〈激進民主〉定義</vt:lpstr>
      <vt:lpstr>激進民主的內涵</vt:lpstr>
      <vt:lpstr>激進民主的內涵</vt:lpstr>
      <vt:lpstr>激進民主的缺憾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演說1401日本史(上篇) 講者： 掌門</dc:title>
  <dc:creator>Alan</dc:creator>
  <cp:lastModifiedBy>Alan</cp:lastModifiedBy>
  <cp:revision>27</cp:revision>
  <dcterms:created xsi:type="dcterms:W3CDTF">2014-01-02T02:38:50Z</dcterms:created>
  <dcterms:modified xsi:type="dcterms:W3CDTF">2014-05-29T08:20:14Z</dcterms:modified>
</cp:coreProperties>
</file>