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109" d="100"/>
          <a:sy n="10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516C497-2BEC-453C-9EA4-674EA7315E18}" type="datetimeFigureOut">
              <a:rPr lang="zh-HK" altLang="en-US" smtClean="0"/>
              <a:t>3/7/2014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7C5B61F7-4A7F-46FD-9954-0EDD35014A29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HK" dirty="0"/>
              <a:t>演說</a:t>
            </a:r>
            <a:r>
              <a:rPr lang="en-US" altLang="zh-HK" dirty="0" smtClean="0"/>
              <a:t>1407</a:t>
            </a:r>
            <a:r>
              <a:rPr lang="zh-TW" altLang="zh-HK" dirty="0"/>
              <a:t>三國志的世界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dirty="0" smtClean="0"/>
              <a:t>講</a:t>
            </a:r>
            <a:r>
              <a:rPr lang="zh-TW" altLang="zh-HK" dirty="0"/>
              <a:t>者： 掌門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zh-HK" dirty="0" smtClean="0"/>
              <a:t>《</a:t>
            </a:r>
            <a:r>
              <a:rPr lang="zh-TW" altLang="zh-HK" b="1" dirty="0"/>
              <a:t>三國志的世界</a:t>
            </a:r>
            <a:r>
              <a:rPr lang="zh-TW" altLang="zh-HK" dirty="0" smtClean="0"/>
              <a:t>》</a:t>
            </a:r>
            <a:r>
              <a:rPr lang="en-US" altLang="zh-HK" dirty="0" smtClean="0"/>
              <a:t>(2005) </a:t>
            </a:r>
            <a:endParaRPr lang="en-US" altLang="zh-HK" dirty="0" smtClean="0"/>
          </a:p>
          <a:p>
            <a:r>
              <a:rPr lang="en-US" altLang="zh-HK" dirty="0" smtClean="0"/>
              <a:t>By</a:t>
            </a:r>
          </a:p>
          <a:p>
            <a:r>
              <a:rPr lang="zh-TW" altLang="zh-HK" dirty="0"/>
              <a:t>金文京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356847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東亞史的精義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dirty="0"/>
              <a:t>作者參照中日韓三國的政治史，對</a:t>
            </a:r>
            <a:r>
              <a:rPr lang="en-US" altLang="zh-HK" dirty="0"/>
              <a:t>“</a:t>
            </a:r>
            <a:r>
              <a:rPr lang="zh-TW" altLang="zh-HK" dirty="0"/>
              <a:t>外戚、宦官和儒士官僚</a:t>
            </a:r>
            <a:r>
              <a:rPr lang="en-US" altLang="zh-HK" dirty="0"/>
              <a:t>”</a:t>
            </a:r>
            <a:r>
              <a:rPr lang="zh-TW" altLang="zh-HK" dirty="0"/>
              <a:t>三種政治力量的變化消長，進行了比較分析，並且提出</a:t>
            </a:r>
            <a:r>
              <a:rPr lang="zh-TW" altLang="zh-HK" b="1" dirty="0"/>
              <a:t>共通性解釋</a:t>
            </a:r>
            <a:r>
              <a:rPr lang="zh-TW" altLang="zh-HK" dirty="0"/>
              <a:t>。</a:t>
            </a:r>
          </a:p>
          <a:p>
            <a:r>
              <a:rPr lang="en-US" altLang="zh-HK" dirty="0"/>
              <a:t>(</a:t>
            </a:r>
            <a:r>
              <a:rPr lang="zh-TW" altLang="zh-HK" dirty="0"/>
              <a:t>甲</a:t>
            </a:r>
            <a:r>
              <a:rPr lang="en-US" altLang="zh-HK" dirty="0"/>
              <a:t>)</a:t>
            </a:r>
            <a:r>
              <a:rPr lang="zh-TW" altLang="zh-HK" dirty="0"/>
              <a:t>首先是外戚，</a:t>
            </a:r>
            <a:r>
              <a:rPr lang="zh-TW" altLang="zh-HK" b="1" dirty="0"/>
              <a:t>中國外戚勢力獨盛於兩漢，自魏文帝曹丕下詔禁止其參政，即從政治舞台銷聲跡</a:t>
            </a:r>
            <a:r>
              <a:rPr lang="zh-TW" altLang="zh-HK" dirty="0"/>
              <a:t>。 後世縱有許多太后臨朝，再也沒有大規模任用外戚集團。 </a:t>
            </a:r>
            <a:r>
              <a:rPr lang="zh-TW" altLang="zh-HK" b="1" dirty="0"/>
              <a:t>日本和朝鮮</a:t>
            </a:r>
            <a:r>
              <a:rPr lang="zh-TW" altLang="zh-HK" dirty="0"/>
              <a:t>則不然，</a:t>
            </a:r>
            <a:r>
              <a:rPr lang="zh-TW" altLang="zh-HK" b="1" dirty="0"/>
              <a:t>外戚參政屢為常態</a:t>
            </a:r>
            <a:r>
              <a:rPr lang="zh-TW" altLang="zh-HK" dirty="0"/>
              <a:t>。 平安時代的 藤原氏和鐮倉時代的 北條氏均長期擅權，近乎纂國；李氏王朝晚期的 安東金亦然</a:t>
            </a:r>
            <a:r>
              <a:rPr lang="zh-TW" altLang="zh-HK" dirty="0" smtClean="0"/>
              <a:t>。</a:t>
            </a:r>
            <a:endParaRPr lang="zh-TW" altLang="zh-HK" dirty="0"/>
          </a:p>
          <a:p>
            <a:r>
              <a:rPr lang="zh-TW" altLang="zh-HK" dirty="0"/>
              <a:t>考其因由，古時外戚之所以有力量，因為他們是地方豪族，王室有需要倚仗其勢力以統攝國家。 以后漢為例，光武帝 劉秀起於南陽，憑藉當地豪族 陰、鄧兩家和西北豪族 馬</a:t>
            </a:r>
            <a:r>
              <a:rPr lang="en-US" altLang="zh-HK" dirty="0"/>
              <a:t>(</a:t>
            </a:r>
            <a:r>
              <a:rPr lang="zh-TW" altLang="zh-HK" dirty="0"/>
              <a:t>援</a:t>
            </a:r>
            <a:r>
              <a:rPr lang="en-US" altLang="zh-HK" dirty="0"/>
              <a:t>)</a:t>
            </a:r>
            <a:r>
              <a:rPr lang="zh-TW" altLang="zh-HK" dirty="0"/>
              <a:t>、竇</a:t>
            </a:r>
            <a:r>
              <a:rPr lang="en-US" altLang="zh-HK" dirty="0"/>
              <a:t>(</a:t>
            </a:r>
            <a:r>
              <a:rPr lang="zh-TW" altLang="zh-HK" dirty="0"/>
              <a:t>融</a:t>
            </a:r>
            <a:r>
              <a:rPr lang="en-US" altLang="zh-HK" dirty="0"/>
              <a:t>)</a:t>
            </a:r>
            <a:r>
              <a:rPr lang="zh-TW" altLang="zh-HK" dirty="0"/>
              <a:t>、梁</a:t>
            </a:r>
            <a:r>
              <a:rPr lang="en-US" altLang="zh-HK" dirty="0"/>
              <a:t>(</a:t>
            </a:r>
            <a:r>
              <a:rPr lang="zh-TW" altLang="zh-HK" dirty="0"/>
              <a:t>統</a:t>
            </a:r>
            <a:r>
              <a:rPr lang="en-US" altLang="zh-HK" dirty="0"/>
              <a:t>)</a:t>
            </a:r>
            <a:r>
              <a:rPr lang="zh-TW" altLang="zh-HK" dirty="0"/>
              <a:t>三家的支持削平群雄，登上帝位，所以后漢的皇后多出此五家。</a:t>
            </a:r>
          </a:p>
          <a:p>
            <a:r>
              <a:rPr lang="zh-TW" altLang="zh-HK" b="1" dirty="0"/>
              <a:t>在專制政制未穩固確立之前，朝廷實際上是王室與諸豪族的共治集團，內裡以婚姻為紐帶</a:t>
            </a:r>
            <a:r>
              <a:rPr lang="zh-TW" altLang="zh-HK" dirty="0"/>
              <a:t>，那麼豪族們當然有</a:t>
            </a:r>
            <a:r>
              <a:rPr lang="en-US" altLang="zh-HK" dirty="0"/>
              <a:t>“</a:t>
            </a:r>
            <a:r>
              <a:rPr lang="zh-TW" altLang="zh-HK" dirty="0"/>
              <a:t>參政權</a:t>
            </a:r>
            <a:r>
              <a:rPr lang="en-US" altLang="zh-HK" dirty="0"/>
              <a:t>”</a:t>
            </a:r>
            <a:r>
              <a:rPr lang="zh-TW" altLang="zh-HK" dirty="0"/>
              <a:t>了！ </a:t>
            </a:r>
            <a:r>
              <a:rPr lang="zh-HK" altLang="zh-HK" dirty="0"/>
              <a:t>當時得令的</a:t>
            </a:r>
            <a:r>
              <a:rPr lang="zh-TW" altLang="zh-HK" dirty="0"/>
              <a:t>豪族早為之計，將女兒嫁入王室，便以 </a:t>
            </a:r>
            <a:r>
              <a:rPr lang="en-US" altLang="zh-HK" dirty="0"/>
              <a:t>“</a:t>
            </a:r>
            <a:r>
              <a:rPr lang="zh-TW" altLang="zh-HK" dirty="0"/>
              <a:t>外戚</a:t>
            </a:r>
            <a:r>
              <a:rPr lang="en-US" altLang="zh-HK" dirty="0"/>
              <a:t>” </a:t>
            </a:r>
            <a:r>
              <a:rPr lang="zh-TW" altLang="zh-HK" dirty="0"/>
              <a:t>的面目壟斷朝政。</a:t>
            </a:r>
            <a:r>
              <a:rPr lang="en-US" altLang="zh-HK" dirty="0"/>
              <a:t>***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7274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東亞史的精義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HK" dirty="0"/>
              <a:t>曹魏以後，王室逐漸</a:t>
            </a:r>
            <a:r>
              <a:rPr lang="zh-TW" altLang="zh-HK" b="1" dirty="0"/>
              <a:t>轉向任用儒士官僚治國，儒家思想厲行父權主義，</a:t>
            </a:r>
            <a:r>
              <a:rPr lang="en-US" altLang="zh-HK" b="1" dirty="0"/>
              <a:t>***** </a:t>
            </a:r>
            <a:r>
              <a:rPr lang="zh-TW" altLang="zh-HK" dirty="0"/>
              <a:t>極其戒懼母系掌握權力，便從意識形態層面連根拔除外戚參政權。 唐朝致力於平抑豪門，宋以後純任儒士，外戚遂無東山再起的機會</a:t>
            </a:r>
            <a:r>
              <a:rPr lang="zh-TW" altLang="zh-HK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dirty="0"/>
              <a:t>與之對比的是，日本雖於</a:t>
            </a:r>
            <a:r>
              <a:rPr lang="en-US" altLang="zh-HK" dirty="0"/>
              <a:t>“</a:t>
            </a:r>
            <a:r>
              <a:rPr lang="zh-TW" altLang="zh-HK" dirty="0"/>
              <a:t>大化改新</a:t>
            </a:r>
            <a:r>
              <a:rPr lang="en-US" altLang="zh-HK" dirty="0"/>
              <a:t>”(646</a:t>
            </a:r>
            <a:r>
              <a:rPr lang="zh-TW" altLang="zh-HK" dirty="0"/>
              <a:t>年</a:t>
            </a:r>
            <a:r>
              <a:rPr lang="en-US" altLang="zh-HK" dirty="0"/>
              <a:t>) </a:t>
            </a:r>
            <a:r>
              <a:rPr lang="zh-TW" altLang="zh-HK" dirty="0"/>
              <a:t>師法中國，但引入的只是國家律令和崇拜形式的佛教，並不積極汲取儒家思想。 朝鮮之崇儒遠踰日本</a:t>
            </a:r>
            <a:r>
              <a:rPr lang="en-US" altLang="zh-HK" dirty="0"/>
              <a:t>, </a:t>
            </a:r>
            <a:r>
              <a:rPr lang="zh-HK" altLang="zh-HK" dirty="0"/>
              <a:t>但</a:t>
            </a:r>
            <a:r>
              <a:rPr lang="zh-HK" altLang="zh-HK" b="1" dirty="0"/>
              <a:t>兩國均未能徹底清洗社會中的母系結構</a:t>
            </a:r>
            <a:r>
              <a:rPr lang="en-US" altLang="zh-HK" b="1" dirty="0"/>
              <a:t>,</a:t>
            </a:r>
            <a:r>
              <a:rPr lang="en-US" altLang="zh-HK" dirty="0"/>
              <a:t> </a:t>
            </a:r>
            <a:r>
              <a:rPr lang="zh-HK" altLang="zh-HK" b="1" dirty="0"/>
              <a:t>豪族透過與王室婚姻而操控政局在歷史上成為家常便飯</a:t>
            </a:r>
            <a:r>
              <a:rPr lang="en-US" altLang="zh-HK" b="1" dirty="0"/>
              <a:t>.</a:t>
            </a:r>
            <a:r>
              <a:rPr lang="en-US" altLang="zh-HK" dirty="0"/>
              <a:t> </a:t>
            </a:r>
            <a:endParaRPr lang="zh-TW" altLang="zh-HK" dirty="0"/>
          </a:p>
          <a:p>
            <a:r>
              <a:rPr lang="zh-HK" altLang="zh-HK" b="1" dirty="0"/>
              <a:t>要點是</a:t>
            </a:r>
            <a:r>
              <a:rPr lang="en-US" altLang="zh-HK" b="1" dirty="0"/>
              <a:t>: </a:t>
            </a:r>
            <a:r>
              <a:rPr lang="zh-HK" altLang="zh-HK" b="1" dirty="0"/>
              <a:t>豪族政治導致外戚擅權</a:t>
            </a:r>
            <a:r>
              <a:rPr lang="en-US" altLang="zh-HK" b="1" dirty="0"/>
              <a:t>,****</a:t>
            </a:r>
            <a:r>
              <a:rPr lang="en-US" altLang="zh-HK" dirty="0"/>
              <a:t> </a:t>
            </a:r>
            <a:r>
              <a:rPr lang="zh-HK" altLang="zh-HK" dirty="0"/>
              <a:t>而非當上外戚便能擅權</a:t>
            </a:r>
            <a:r>
              <a:rPr lang="en-US" altLang="zh-HK" dirty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79882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東亞史的精義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6863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HK" dirty="0"/>
              <a:t>(</a:t>
            </a:r>
            <a:r>
              <a:rPr lang="zh-HK" altLang="zh-HK" dirty="0"/>
              <a:t>乙</a:t>
            </a:r>
            <a:r>
              <a:rPr lang="en-US" altLang="zh-HK" dirty="0"/>
              <a:t>) </a:t>
            </a:r>
            <a:r>
              <a:rPr lang="zh-TW" altLang="zh-HK" dirty="0"/>
              <a:t>其次是宦官。</a:t>
            </a:r>
            <a:r>
              <a:rPr lang="zh-HK" altLang="zh-HK" dirty="0"/>
              <a:t>在中國政壇上面</a:t>
            </a:r>
            <a:r>
              <a:rPr lang="en-US" altLang="zh-HK" dirty="0"/>
              <a:t>, </a:t>
            </a:r>
            <a:r>
              <a:rPr lang="zh-HK" altLang="zh-HK" b="1" dirty="0"/>
              <a:t>宦官屬內廷系統</a:t>
            </a:r>
            <a:r>
              <a:rPr lang="en-US" altLang="zh-HK" b="1" dirty="0"/>
              <a:t>, </a:t>
            </a:r>
            <a:r>
              <a:rPr lang="zh-HK" altLang="zh-HK" b="1" dirty="0"/>
              <a:t>是皇帝的私人權力機構</a:t>
            </a:r>
            <a:r>
              <a:rPr lang="en-US" altLang="zh-HK" b="1" dirty="0"/>
              <a:t>. </a:t>
            </a:r>
            <a:r>
              <a:rPr lang="zh-TW" altLang="zh-HK" dirty="0"/>
              <a:t>與</a:t>
            </a:r>
            <a:r>
              <a:rPr lang="zh-HK" altLang="zh-HK" dirty="0"/>
              <a:t>之相對的是</a:t>
            </a:r>
            <a:r>
              <a:rPr lang="zh-HK" altLang="zh-HK" b="1" dirty="0"/>
              <a:t>外廷</a:t>
            </a:r>
            <a:r>
              <a:rPr lang="en-US" altLang="zh-HK" b="1" dirty="0"/>
              <a:t>, </a:t>
            </a:r>
            <a:r>
              <a:rPr lang="zh-HK" altLang="zh-HK" b="1" dirty="0"/>
              <a:t>即是由儒士官僚集權掌控的國家機器</a:t>
            </a:r>
            <a:r>
              <a:rPr lang="en-US" altLang="zh-HK" dirty="0"/>
              <a:t>. </a:t>
            </a:r>
            <a:endParaRPr lang="zh-TW" altLang="zh-HK" dirty="0"/>
          </a:p>
          <a:p>
            <a:r>
              <a:rPr lang="zh-HK" altLang="zh-HK" dirty="0"/>
              <a:t>皇帝與外廷的關係很是複雜</a:t>
            </a:r>
            <a:r>
              <a:rPr lang="en-US" altLang="zh-HK" dirty="0"/>
              <a:t>, </a:t>
            </a:r>
            <a:r>
              <a:rPr lang="zh-HK" altLang="zh-HK" dirty="0"/>
              <a:t>對著高度意識形態化而又 </a:t>
            </a:r>
            <a:r>
              <a:rPr lang="en-US" altLang="zh-HK" dirty="0"/>
              <a:t>“</a:t>
            </a:r>
            <a:r>
              <a:rPr lang="zh-HK" altLang="zh-HK" dirty="0"/>
              <a:t>鐵板一塊</a:t>
            </a:r>
            <a:r>
              <a:rPr lang="en-US" altLang="zh-HK" dirty="0"/>
              <a:t>” </a:t>
            </a:r>
            <a:r>
              <a:rPr lang="zh-HK" altLang="zh-HK" dirty="0"/>
              <a:t>的整體官僚機器</a:t>
            </a:r>
            <a:r>
              <a:rPr lang="en-US" altLang="zh-HK" dirty="0"/>
              <a:t>, </a:t>
            </a:r>
            <a:r>
              <a:rPr lang="zh-HK" altLang="zh-HK" dirty="0"/>
              <a:t>皇帝經常感到縛手縛脚。 </a:t>
            </a:r>
            <a:r>
              <a:rPr lang="zh-HK" altLang="zh-HK" b="1" dirty="0"/>
              <a:t>為了制衡外廷</a:t>
            </a:r>
            <a:r>
              <a:rPr lang="en-US" altLang="zh-HK" b="1" dirty="0"/>
              <a:t>, </a:t>
            </a:r>
            <a:r>
              <a:rPr lang="zh-TW" altLang="zh-HK" b="1" dirty="0"/>
              <a:t>皇</a:t>
            </a:r>
            <a:r>
              <a:rPr lang="zh-HK" altLang="zh-HK" b="1" dirty="0"/>
              <a:t>權任用宦官並將之體制化</a:t>
            </a:r>
            <a:r>
              <a:rPr lang="en-US" altLang="zh-HK" dirty="0"/>
              <a:t>. </a:t>
            </a:r>
            <a:r>
              <a:rPr lang="zh-HK" altLang="zh-HK" dirty="0"/>
              <a:t>如此</a:t>
            </a:r>
            <a:r>
              <a:rPr lang="en-US" altLang="zh-HK" dirty="0"/>
              <a:t>, </a:t>
            </a:r>
            <a:r>
              <a:rPr lang="zh-TW" altLang="zh-HK" b="1" dirty="0"/>
              <a:t>中國</a:t>
            </a:r>
            <a:r>
              <a:rPr lang="zh-HK" altLang="zh-HK" b="1" dirty="0"/>
              <a:t>皇帝愈是猜忌外廷</a:t>
            </a:r>
            <a:r>
              <a:rPr lang="en-US" altLang="zh-HK" b="1" dirty="0"/>
              <a:t>, </a:t>
            </a:r>
            <a:r>
              <a:rPr lang="zh-TW" altLang="zh-HK" b="1" dirty="0"/>
              <a:t>愈</a:t>
            </a:r>
            <a:r>
              <a:rPr lang="zh-HK" altLang="zh-HK" b="1" dirty="0"/>
              <a:t>是重用宦官</a:t>
            </a:r>
            <a:r>
              <a:rPr lang="en-US" altLang="zh-HK" dirty="0"/>
              <a:t>(</a:t>
            </a:r>
            <a:r>
              <a:rPr lang="zh-HK" altLang="zh-HK" dirty="0"/>
              <a:t>如明朝</a:t>
            </a:r>
            <a:r>
              <a:rPr lang="en-US" altLang="zh-HK" dirty="0"/>
              <a:t>)</a:t>
            </a:r>
            <a:r>
              <a:rPr lang="en-US" altLang="zh-HK" b="1" dirty="0"/>
              <a:t>; </a:t>
            </a:r>
            <a:r>
              <a:rPr lang="zh-HK" altLang="zh-HK" b="1" dirty="0"/>
              <a:t>愈能駕馭外廷</a:t>
            </a:r>
            <a:r>
              <a:rPr lang="en-US" altLang="zh-HK" b="1" dirty="0"/>
              <a:t>, </a:t>
            </a:r>
            <a:r>
              <a:rPr lang="zh-HK" altLang="zh-HK" b="1" dirty="0"/>
              <a:t>愈不許宦官參政</a:t>
            </a:r>
            <a:r>
              <a:rPr lang="en-US" altLang="zh-HK" dirty="0"/>
              <a:t>(</a:t>
            </a:r>
            <a:r>
              <a:rPr lang="zh-HK" altLang="zh-HK" dirty="0"/>
              <a:t>如清朝</a:t>
            </a:r>
            <a:r>
              <a:rPr lang="en-US" altLang="zh-HK" dirty="0" smtClean="0"/>
              <a:t>).***</a:t>
            </a:r>
            <a:r>
              <a:rPr lang="en-US" altLang="zh-HK" b="1" dirty="0"/>
              <a:t> </a:t>
            </a:r>
            <a:endParaRPr lang="zh-TW" altLang="zh-HK" dirty="0"/>
          </a:p>
          <a:p>
            <a:r>
              <a:rPr lang="zh-HK" altLang="zh-HK" b="1" dirty="0"/>
              <a:t>日本從未引入宦官制度</a:t>
            </a:r>
            <a:r>
              <a:rPr lang="en-US" altLang="zh-HK" dirty="0"/>
              <a:t>, </a:t>
            </a:r>
            <a:r>
              <a:rPr lang="zh-TW" altLang="zh-HK" dirty="0"/>
              <a:t>所以從來沒有宦官亂政問題</a:t>
            </a:r>
            <a:r>
              <a:rPr lang="en-US" altLang="zh-HK" dirty="0"/>
              <a:t>. </a:t>
            </a:r>
            <a:r>
              <a:rPr lang="zh-HK" altLang="zh-HK" dirty="0"/>
              <a:t>朝鮮行宦官制度</a:t>
            </a:r>
            <a:r>
              <a:rPr lang="en-US" altLang="zh-HK" dirty="0"/>
              <a:t>, </a:t>
            </a:r>
            <a:r>
              <a:rPr lang="zh-HK" altLang="zh-HK" dirty="0"/>
              <a:t>但沒有干政傳統</a:t>
            </a:r>
            <a:r>
              <a:rPr lang="en-US" altLang="zh-HK" dirty="0"/>
              <a:t>. ( </a:t>
            </a:r>
            <a:r>
              <a:rPr lang="zh-HK" altLang="zh-HK" dirty="0"/>
              <a:t>註</a:t>
            </a:r>
            <a:r>
              <a:rPr lang="en-US" altLang="zh-HK" dirty="0"/>
              <a:t>: </a:t>
            </a:r>
            <a:r>
              <a:rPr lang="zh-HK" altLang="zh-HK" dirty="0"/>
              <a:t>書中似無作出解釋</a:t>
            </a:r>
            <a:r>
              <a:rPr lang="en-US" altLang="zh-HK" dirty="0"/>
              <a:t>.) </a:t>
            </a:r>
            <a:r>
              <a:rPr lang="zh-HK" altLang="zh-HK" dirty="0"/>
              <a:t>我的想法是</a:t>
            </a:r>
            <a:r>
              <a:rPr lang="zh-HK" altLang="zh-HK" b="1" dirty="0"/>
              <a:t>日韓王權長期弱勢，根本沒有力量和資源去建設強大的內廷</a:t>
            </a:r>
            <a:r>
              <a:rPr lang="en-US" altLang="zh-HK" dirty="0"/>
              <a:t>, </a:t>
            </a:r>
            <a:r>
              <a:rPr lang="zh-HK" altLang="zh-HK" dirty="0"/>
              <a:t>宦官沒有王權支撐是成不了氣候的。</a:t>
            </a:r>
            <a:r>
              <a:rPr lang="en-US" altLang="zh-HK" dirty="0"/>
              <a:t>***</a:t>
            </a:r>
            <a:endParaRPr lang="zh-HK" altLang="en-US" dirty="0"/>
          </a:p>
        </p:txBody>
      </p:sp>
      <p:pic>
        <p:nvPicPr>
          <p:cNvPr id="9218" name="Picture 2" descr="http://upload.njdaily.cn/2012/0720/1342763848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2567608" cy="207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takungpao.com/20120721/d4bed9c9793211745119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54" y="1700808"/>
            <a:ext cx="2857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7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東亞史的精義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HK" dirty="0"/>
              <a:t>(</a:t>
            </a:r>
            <a:r>
              <a:rPr lang="zh-HK" altLang="zh-HK" dirty="0"/>
              <a:t>丙</a:t>
            </a:r>
            <a:r>
              <a:rPr lang="en-US" altLang="zh-HK" dirty="0"/>
              <a:t>) </a:t>
            </a:r>
            <a:r>
              <a:rPr lang="zh-HK" altLang="zh-HK" dirty="0"/>
              <a:t>三者之中以</a:t>
            </a:r>
            <a:r>
              <a:rPr lang="zh-TW" altLang="zh-HK" dirty="0"/>
              <a:t>儒士官僚集團對後世政治至關重要。</a:t>
            </a:r>
          </a:p>
          <a:p>
            <a:r>
              <a:rPr lang="zh-HK" altLang="zh-HK" dirty="0"/>
              <a:t>漢武帝 </a:t>
            </a:r>
            <a:r>
              <a:rPr lang="en-US" altLang="zh-HK" dirty="0"/>
              <a:t>“</a:t>
            </a:r>
            <a:r>
              <a:rPr lang="zh-HK" altLang="zh-HK" dirty="0"/>
              <a:t>獨崇儒術</a:t>
            </a:r>
            <a:r>
              <a:rPr lang="en-US" altLang="zh-HK" dirty="0"/>
              <a:t>”</a:t>
            </a:r>
            <a:r>
              <a:rPr lang="zh-HK" altLang="zh-HK" dirty="0"/>
              <a:t>，把儒家思想敲定為主流意識形態。 貫串於兩漢，朝廷上層是 </a:t>
            </a:r>
            <a:r>
              <a:rPr lang="en-US" altLang="zh-HK" dirty="0"/>
              <a:t>“</a:t>
            </a:r>
            <a:r>
              <a:rPr lang="zh-HK" altLang="zh-HK" b="1" dirty="0"/>
              <a:t>外儒內法</a:t>
            </a:r>
            <a:r>
              <a:rPr lang="en-US" altLang="zh-HK" dirty="0"/>
              <a:t>” </a:t>
            </a:r>
            <a:r>
              <a:rPr lang="zh-HK" altLang="zh-HK" dirty="0"/>
              <a:t>，地方下層則由豪族把持。</a:t>
            </a:r>
            <a:r>
              <a:rPr lang="zh-HK" altLang="zh-HK" b="1" dirty="0"/>
              <a:t>兩漢雖已形成</a:t>
            </a:r>
            <a:r>
              <a:rPr lang="zh-TW" altLang="zh-HK" b="1" dirty="0"/>
              <a:t>儒士官僚集團</a:t>
            </a:r>
            <a:r>
              <a:rPr lang="en-US" altLang="zh-HK" b="1" dirty="0"/>
              <a:t>(</a:t>
            </a:r>
            <a:r>
              <a:rPr lang="zh-TW" altLang="zh-HK" b="1" dirty="0"/>
              <a:t>及其培育機構 </a:t>
            </a:r>
            <a:r>
              <a:rPr lang="en-US" altLang="zh-HK" b="1" dirty="0"/>
              <a:t>“</a:t>
            </a:r>
            <a:r>
              <a:rPr lang="zh-TW" altLang="zh-HK" b="1" dirty="0"/>
              <a:t>太學</a:t>
            </a:r>
            <a:r>
              <a:rPr lang="en-US" altLang="zh-HK" b="1" dirty="0"/>
              <a:t>) </a:t>
            </a:r>
            <a:r>
              <a:rPr lang="zh-TW" altLang="zh-HK" b="1" dirty="0"/>
              <a:t>，但並未取得如後世那般 包攬經理 國家行政的地位和權力</a:t>
            </a:r>
            <a:r>
              <a:rPr lang="zh-TW" altLang="zh-HK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b="1" dirty="0"/>
              <a:t>深化</a:t>
            </a:r>
            <a:r>
              <a:rPr lang="zh-TW" altLang="zh-HK" b="1" dirty="0"/>
              <a:t>儒士官僚集團行政權的是魏晉兩朝的開國之君</a:t>
            </a:r>
            <a:r>
              <a:rPr lang="zh-TW" altLang="zh-HK" dirty="0"/>
              <a:t> 魏文帝曹丕和晉武帝司馬炎。其中又以魏文帝採納大臣</a:t>
            </a:r>
            <a:r>
              <a:rPr lang="zh-TW" altLang="zh-HK" b="1" dirty="0"/>
              <a:t>陳群</a:t>
            </a:r>
            <a:r>
              <a:rPr lang="zh-TW" altLang="zh-HK" dirty="0"/>
              <a:t>的獻策「</a:t>
            </a:r>
            <a:r>
              <a:rPr lang="zh-TW" altLang="zh-HK" b="1" dirty="0"/>
              <a:t>九品官人法」為劃時代之措施。 </a:t>
            </a:r>
            <a:r>
              <a:rPr lang="zh-TW" altLang="zh-HK" dirty="0"/>
              <a:t>該法</a:t>
            </a:r>
            <a:r>
              <a:rPr lang="zh-TW" altLang="zh-HK" b="1" dirty="0"/>
              <a:t>確立選取士人的準則</a:t>
            </a:r>
            <a:r>
              <a:rPr lang="zh-TW" altLang="zh-HK" dirty="0"/>
              <a:t>，包括出身、職級、薪俸和升遷等方面，是唐朝「科舉制度」建立之前，最成熟和有效的官僚系統結構法則。</a:t>
            </a:r>
            <a:r>
              <a:rPr lang="en-US" altLang="zh-HK" dirty="0" smtClean="0"/>
              <a:t>***</a:t>
            </a:r>
          </a:p>
          <a:p>
            <a:r>
              <a:rPr lang="zh-HK" altLang="zh-HK" b="1" dirty="0"/>
              <a:t>日本從未引進</a:t>
            </a:r>
            <a:r>
              <a:rPr lang="zh-TW" altLang="zh-HK" b="1" dirty="0"/>
              <a:t>儒士官僚行政系統，</a:t>
            </a:r>
            <a:r>
              <a:rPr lang="zh-TW" altLang="zh-HK" dirty="0"/>
              <a:t>儒家</a:t>
            </a:r>
            <a:r>
              <a:rPr lang="zh-HK" altLang="zh-HK" dirty="0"/>
              <a:t>思想從來不是主流政治意識形態。 自 平源二家爾來，日本</a:t>
            </a:r>
            <a:r>
              <a:rPr lang="zh-HK" altLang="zh-HK" b="1" dirty="0"/>
              <a:t>以 </a:t>
            </a:r>
            <a:r>
              <a:rPr lang="en-US" altLang="zh-HK" b="1" dirty="0"/>
              <a:t>“</a:t>
            </a:r>
            <a:r>
              <a:rPr lang="zh-HK" altLang="zh-HK" b="1" dirty="0"/>
              <a:t>武士</a:t>
            </a:r>
            <a:r>
              <a:rPr lang="en-US" altLang="zh-HK" b="1" dirty="0"/>
              <a:t>” </a:t>
            </a:r>
            <a:r>
              <a:rPr lang="zh-HK" altLang="zh-HK" b="1" dirty="0"/>
              <a:t>而非 </a:t>
            </a:r>
            <a:r>
              <a:rPr lang="en-US" altLang="zh-HK" b="1" dirty="0"/>
              <a:t>“</a:t>
            </a:r>
            <a:r>
              <a:rPr lang="zh-HK" altLang="zh-HK" b="1" dirty="0"/>
              <a:t>文士</a:t>
            </a:r>
            <a:r>
              <a:rPr lang="en-US" altLang="zh-HK" b="1" dirty="0"/>
              <a:t>” </a:t>
            </a:r>
            <a:r>
              <a:rPr lang="zh-HK" altLang="zh-HK" b="1" dirty="0"/>
              <a:t>治國。</a:t>
            </a:r>
            <a:r>
              <a:rPr lang="en-US" altLang="zh-HK" dirty="0"/>
              <a:t>**** </a:t>
            </a:r>
            <a:r>
              <a:rPr lang="zh-HK" altLang="zh-HK" dirty="0"/>
              <a:t>就算是武士高度 </a:t>
            </a:r>
            <a:r>
              <a:rPr lang="en-US" altLang="zh-HK" dirty="0"/>
              <a:t>“</a:t>
            </a:r>
            <a:r>
              <a:rPr lang="zh-HK" altLang="zh-HK" dirty="0"/>
              <a:t>文士化</a:t>
            </a:r>
            <a:r>
              <a:rPr lang="en-US" altLang="zh-HK" dirty="0"/>
              <a:t>”</a:t>
            </a:r>
            <a:r>
              <a:rPr lang="zh-HK" altLang="zh-HK" dirty="0"/>
              <a:t>的德川時代，仍動輒切腹，絲毫不減英烈之氣！</a:t>
            </a:r>
            <a:endParaRPr lang="zh-TW" altLang="zh-HK" dirty="0"/>
          </a:p>
          <a:p>
            <a:r>
              <a:rPr lang="zh-HK" altLang="zh-HK" b="1" dirty="0"/>
              <a:t>朝鮮</a:t>
            </a:r>
            <a:r>
              <a:rPr lang="zh-HK" altLang="zh-HK" dirty="0"/>
              <a:t>雖以「兩班」</a:t>
            </a:r>
            <a:r>
              <a:rPr lang="en-US" altLang="zh-HK" dirty="0"/>
              <a:t>(</a:t>
            </a:r>
            <a:r>
              <a:rPr lang="zh-HK" altLang="zh-HK" dirty="0"/>
              <a:t>一文一武</a:t>
            </a:r>
            <a:r>
              <a:rPr lang="en-US" altLang="zh-HK" dirty="0"/>
              <a:t>)</a:t>
            </a:r>
            <a:r>
              <a:rPr lang="zh-HK" altLang="zh-HK" dirty="0"/>
              <a:t>治國，亦施行科舉，但</a:t>
            </a:r>
            <a:r>
              <a:rPr lang="zh-HK" altLang="zh-HK" b="1" dirty="0"/>
              <a:t>兩班行世襲，科舉有名無實</a:t>
            </a:r>
            <a:r>
              <a:rPr lang="zh-HK" altLang="zh-HK" dirty="0"/>
              <a:t>。朝鮮的政制未出魏晉，遑論隋唐，宜乎其文治長期敗壞，外交軍事宰割由人！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82500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/>
              <a:t>正統論及其流風遺緒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069160"/>
          </a:xfrm>
        </p:spPr>
        <p:txBody>
          <a:bodyPr>
            <a:normAutofit fontScale="77500" lnSpcReduction="20000"/>
          </a:bodyPr>
          <a:lstStyle/>
          <a:p>
            <a:r>
              <a:rPr lang="zh-HK" altLang="zh-HK" dirty="0"/>
              <a:t>正統論始於三國時代魏蜀爭鋒，曹操 </a:t>
            </a:r>
            <a:r>
              <a:rPr lang="en-US" altLang="zh-HK" dirty="0"/>
              <a:t>“</a:t>
            </a:r>
            <a:r>
              <a:rPr lang="zh-HK" altLang="zh-HK" dirty="0"/>
              <a:t>挾天子以令諸侯</a:t>
            </a:r>
            <a:r>
              <a:rPr lang="en-US" altLang="zh-HK" dirty="0"/>
              <a:t>” </a:t>
            </a:r>
            <a:r>
              <a:rPr lang="zh-HK" altLang="zh-HK" dirty="0"/>
              <a:t>是騎刦，曹丕首創 </a:t>
            </a:r>
            <a:r>
              <a:rPr lang="en-US" altLang="zh-HK" dirty="0"/>
              <a:t>“</a:t>
            </a:r>
            <a:r>
              <a:rPr lang="zh-HK" altLang="zh-HK" dirty="0"/>
              <a:t>禪讓</a:t>
            </a:r>
            <a:r>
              <a:rPr lang="en-US" altLang="zh-HK" dirty="0"/>
              <a:t>” </a:t>
            </a:r>
            <a:r>
              <a:rPr lang="zh-HK" altLang="zh-HK" dirty="0"/>
              <a:t>是轉賬過户，劉備在獻帝死前稱帝為僭越，三人對 </a:t>
            </a:r>
            <a:r>
              <a:rPr lang="en-US" altLang="zh-HK" dirty="0"/>
              <a:t>“</a:t>
            </a:r>
            <a:r>
              <a:rPr lang="zh-HK" altLang="zh-HK" dirty="0"/>
              <a:t>正統</a:t>
            </a:r>
            <a:r>
              <a:rPr lang="en-US" altLang="zh-HK" dirty="0"/>
              <a:t>” </a:t>
            </a:r>
            <a:r>
              <a:rPr lang="zh-TW" altLang="zh-HK" dirty="0"/>
              <a:t>一致念茲在茲。</a:t>
            </a:r>
          </a:p>
          <a:p>
            <a:r>
              <a:rPr lang="zh-HK" altLang="zh-HK" dirty="0"/>
              <a:t>宋朝之前，士大夫均以魏為正統，稱道曹操文釆武略，風流人物。 南宋理學家 </a:t>
            </a:r>
            <a:r>
              <a:rPr lang="zh-HK" altLang="zh-HK" b="1" dirty="0"/>
              <a:t>朱熹</a:t>
            </a:r>
            <a:r>
              <a:rPr lang="zh-HK" altLang="zh-HK" dirty="0"/>
              <a:t>力斥曹魏為簒位，正統鋒向於是轉移，《演義》便是此一思想轉向的產物。</a:t>
            </a:r>
            <a:r>
              <a:rPr lang="en-US" altLang="zh-HK" dirty="0" smtClean="0"/>
              <a:t>***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中國之堅持「正統論」自不待言</a:t>
            </a:r>
            <a:r>
              <a:rPr lang="en-US" altLang="zh-HK" dirty="0"/>
              <a:t>, </a:t>
            </a:r>
            <a:r>
              <a:rPr lang="zh-HK" altLang="zh-HK" dirty="0"/>
              <a:t>有趣的是這種思想在 韓日越南等國亦大行其道</a:t>
            </a:r>
            <a:r>
              <a:rPr lang="en-US" altLang="zh-HK" dirty="0"/>
              <a:t>!</a:t>
            </a:r>
            <a:endParaRPr lang="zh-TW" altLang="zh-HK" dirty="0"/>
          </a:p>
          <a:p>
            <a:endParaRPr lang="zh-HK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642904" cy="217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s://encrypted-tbn3.gstatic.com/images?q=tbn:ANd9GcSHbCiN_vHToTZ9gkPU80ToA2aOBN0i1CaLeSLLYuaY7SkAyATr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642904" cy="23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9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HK" b="1" dirty="0"/>
              <a:t>正統論及其流風遺緒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686320"/>
          </a:xfrm>
        </p:spPr>
        <p:txBody>
          <a:bodyPr>
            <a:normAutofit fontScale="70000" lnSpcReduction="20000"/>
          </a:bodyPr>
          <a:lstStyle/>
          <a:p>
            <a:r>
              <a:rPr lang="zh-HK" altLang="zh-HK" dirty="0"/>
              <a:t>滿族入主中原之後</a:t>
            </a:r>
            <a:r>
              <a:rPr lang="en-US" altLang="zh-HK" dirty="0"/>
              <a:t>, </a:t>
            </a:r>
            <a:r>
              <a:rPr lang="zh-HK" altLang="zh-HK" dirty="0"/>
              <a:t>韓國對其奉表稱臣</a:t>
            </a:r>
            <a:r>
              <a:rPr lang="en-US" altLang="zh-HK" dirty="0"/>
              <a:t>, </a:t>
            </a:r>
            <a:r>
              <a:rPr lang="zh-TW" altLang="zh-HK" dirty="0"/>
              <a:t>暗地裡卻呼之為夷狄</a:t>
            </a:r>
            <a:r>
              <a:rPr lang="en-US" altLang="zh-HK" dirty="0"/>
              <a:t>. </a:t>
            </a:r>
            <a:r>
              <a:rPr lang="zh-HK" altLang="zh-HK" dirty="0"/>
              <a:t>韓國朝野認為中華文明既滅</a:t>
            </a:r>
            <a:r>
              <a:rPr lang="en-US" altLang="zh-HK" dirty="0"/>
              <a:t>, </a:t>
            </a:r>
            <a:r>
              <a:rPr lang="zh-HK" altLang="zh-HK" dirty="0"/>
              <a:t>朝鮮便是當然繼承者</a:t>
            </a:r>
            <a:r>
              <a:rPr lang="en-US" altLang="zh-HK" dirty="0"/>
              <a:t>, </a:t>
            </a:r>
            <a:r>
              <a:rPr lang="zh-TW" altLang="zh-HK" dirty="0"/>
              <a:t>竟</a:t>
            </a:r>
            <a:r>
              <a:rPr lang="zh-HK" altLang="zh-HK" dirty="0"/>
              <a:t>以 </a:t>
            </a:r>
            <a:r>
              <a:rPr lang="en-US" altLang="zh-HK" dirty="0"/>
              <a:t>“</a:t>
            </a:r>
            <a:r>
              <a:rPr lang="zh-HK" altLang="zh-HK" b="1" dirty="0"/>
              <a:t>小中華</a:t>
            </a:r>
            <a:r>
              <a:rPr lang="en-US" altLang="zh-HK" dirty="0"/>
              <a:t>” </a:t>
            </a:r>
            <a:r>
              <a:rPr lang="zh-HK" altLang="zh-HK" dirty="0"/>
              <a:t>自居起來</a:t>
            </a:r>
            <a:r>
              <a:rPr lang="en-US" altLang="zh-HK" dirty="0"/>
              <a:t>! </a:t>
            </a:r>
            <a:r>
              <a:rPr lang="zh-HK" altLang="zh-HK" dirty="0"/>
              <a:t>同理</a:t>
            </a:r>
            <a:r>
              <a:rPr lang="en-US" altLang="zh-HK" dirty="0"/>
              <a:t>, </a:t>
            </a:r>
            <a:r>
              <a:rPr lang="zh-HK" altLang="zh-HK" dirty="0"/>
              <a:t>朝鮮戰爭後南韓長期稱中國為 </a:t>
            </a:r>
            <a:r>
              <a:rPr lang="en-US" altLang="zh-HK" dirty="0"/>
              <a:t>“</a:t>
            </a:r>
            <a:r>
              <a:rPr lang="zh-HK" altLang="zh-HK" dirty="0"/>
              <a:t>中共</a:t>
            </a:r>
            <a:r>
              <a:rPr lang="en-US" altLang="zh-HK" dirty="0" err="1"/>
              <a:t>Olanke</a:t>
            </a:r>
            <a:r>
              <a:rPr lang="en-US" altLang="zh-HK" dirty="0"/>
              <a:t>”, </a:t>
            </a:r>
            <a:r>
              <a:rPr lang="zh-TW" altLang="zh-HK" dirty="0"/>
              <a:t>此字</a:t>
            </a:r>
            <a:r>
              <a:rPr lang="zh-HK" altLang="zh-HK" dirty="0"/>
              <a:t>在韓語中意為 </a:t>
            </a:r>
            <a:r>
              <a:rPr lang="en-US" altLang="zh-HK" dirty="0"/>
              <a:t>“</a:t>
            </a:r>
            <a:r>
              <a:rPr lang="zh-HK" altLang="zh-HK" dirty="0"/>
              <a:t>夷狄</a:t>
            </a:r>
            <a:r>
              <a:rPr lang="en-US" altLang="zh-HK" dirty="0"/>
              <a:t>” !</a:t>
            </a:r>
            <a:endParaRPr lang="zh-TW" altLang="zh-HK" dirty="0"/>
          </a:p>
          <a:p>
            <a:r>
              <a:rPr lang="zh-HK" altLang="zh-HK" dirty="0"/>
              <a:t>日本也一樣</a:t>
            </a:r>
            <a:r>
              <a:rPr lang="en-US" altLang="zh-HK" dirty="0"/>
              <a:t>, </a:t>
            </a:r>
            <a:r>
              <a:rPr lang="zh-HK" altLang="zh-HK" dirty="0"/>
              <a:t>天皇作為</a:t>
            </a:r>
            <a:r>
              <a:rPr lang="en-US" altLang="zh-HK" dirty="0"/>
              <a:t>“</a:t>
            </a:r>
            <a:r>
              <a:rPr lang="zh-HK" altLang="zh-HK" dirty="0"/>
              <a:t>日出處天子</a:t>
            </a:r>
            <a:r>
              <a:rPr lang="en-US" altLang="zh-HK" dirty="0"/>
              <a:t>”, </a:t>
            </a:r>
            <a:r>
              <a:rPr lang="zh-HK" altLang="zh-HK" dirty="0"/>
              <a:t>甚至把朝鮮使者稱為朝貢使</a:t>
            </a:r>
            <a:r>
              <a:rPr lang="en-US" altLang="zh-HK" dirty="0"/>
              <a:t>, </a:t>
            </a:r>
            <a:r>
              <a:rPr lang="zh-TW" altLang="zh-HK" dirty="0"/>
              <a:t>東北蝦夷南方沖繩之人當然也呼為夷狄了</a:t>
            </a:r>
            <a:r>
              <a:rPr lang="en-US" altLang="zh-HK" dirty="0"/>
              <a:t>.  </a:t>
            </a:r>
            <a:endParaRPr lang="zh-TW" altLang="zh-HK" dirty="0"/>
          </a:p>
          <a:p>
            <a:r>
              <a:rPr lang="zh-HK" altLang="zh-HK" dirty="0"/>
              <a:t>參觀胡志明市的歷史博物館所見，竟然將自趙佗</a:t>
            </a:r>
            <a:r>
              <a:rPr lang="en-US" altLang="zh-HK" dirty="0"/>
              <a:t>“</a:t>
            </a:r>
            <a:r>
              <a:rPr lang="zh-HK" altLang="zh-HK" dirty="0"/>
              <a:t>南越國</a:t>
            </a:r>
            <a:r>
              <a:rPr lang="en-US" altLang="zh-HK" dirty="0"/>
              <a:t>” </a:t>
            </a:r>
            <a:r>
              <a:rPr lang="zh-HK" altLang="zh-HK" dirty="0"/>
              <a:t>起，至越南人所建的</a:t>
            </a:r>
            <a:r>
              <a:rPr lang="en-US" altLang="zh-HK" dirty="0"/>
              <a:t>“</a:t>
            </a:r>
            <a:r>
              <a:rPr lang="zh-HK" altLang="zh-HK" dirty="0"/>
              <a:t>黎氏王朝</a:t>
            </a:r>
            <a:r>
              <a:rPr lang="en-US" altLang="zh-HK" dirty="0"/>
              <a:t>” </a:t>
            </a:r>
            <a:r>
              <a:rPr lang="zh-HK" altLang="zh-HK" dirty="0"/>
              <a:t>之前</a:t>
            </a:r>
            <a:r>
              <a:rPr lang="en-US" altLang="zh-HK" dirty="0"/>
              <a:t>(</a:t>
            </a:r>
            <a:r>
              <a:rPr lang="zh-HK" altLang="zh-HK" dirty="0"/>
              <a:t>即由漢至明初</a:t>
            </a:r>
            <a:r>
              <a:rPr lang="en-US" altLang="zh-HK" dirty="0"/>
              <a:t>)</a:t>
            </a:r>
            <a:r>
              <a:rPr lang="zh-HK" altLang="zh-HK" dirty="0"/>
              <a:t>的所有漢族政權一概除名！而代之以七十餘次 </a:t>
            </a:r>
            <a:r>
              <a:rPr lang="en-US" altLang="zh-HK" dirty="0"/>
              <a:t>“</a:t>
            </a:r>
            <a:r>
              <a:rPr lang="zh-HK" altLang="zh-HK" dirty="0"/>
              <a:t>民族起義</a:t>
            </a:r>
            <a:r>
              <a:rPr lang="en-US" altLang="zh-HK" dirty="0"/>
              <a:t>” </a:t>
            </a:r>
            <a:r>
              <a:rPr lang="zh-HK" altLang="zh-HK" dirty="0"/>
              <a:t>事件，作為國家歷史的全部內容。</a:t>
            </a:r>
            <a:endParaRPr lang="zh-HK" altLang="en-US" dirty="0"/>
          </a:p>
        </p:txBody>
      </p:sp>
      <p:pic>
        <p:nvPicPr>
          <p:cNvPr id="11266" name="Picture 2" descr="http://s1.djyimg.com/i6/12092810514018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1484783"/>
            <a:ext cx="3364585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025213" y="3635732"/>
            <a:ext cx="26183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韓國舉行的「</a:t>
            </a:r>
            <a:r>
              <a:rPr lang="zh-TW" altLang="en-US" dirty="0"/>
              <a:t>秋期釋奠</a:t>
            </a:r>
            <a:r>
              <a:rPr lang="zh-TW" altLang="en-US" dirty="0" smtClean="0"/>
              <a:t>」</a:t>
            </a:r>
            <a:endParaRPr lang="zh-HK" altLang="en-US" dirty="0"/>
          </a:p>
        </p:txBody>
      </p:sp>
      <p:pic>
        <p:nvPicPr>
          <p:cNvPr id="11268" name="Picture 4" descr="http://upload.wikimedia.org/wikipedia/commons/a/a6/Dongho_haibatru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05064"/>
            <a:ext cx="3364585" cy="22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434164" y="630932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二徵夫人</a:t>
            </a:r>
            <a:r>
              <a:rPr lang="zh-HK" altLang="zh-HK" dirty="0" smtClean="0"/>
              <a:t>起義</a:t>
            </a:r>
            <a:r>
              <a:rPr lang="zh-TW" altLang="en-US" dirty="0" smtClean="0"/>
              <a:t>圖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5392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緒言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40060"/>
            <a:ext cx="6059016" cy="5029299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dirty="0"/>
              <a:t>日本人治中國歷史一向是行家裡手，自戰前 </a:t>
            </a:r>
            <a:r>
              <a:rPr lang="zh-TW" altLang="zh-HK" b="1" dirty="0"/>
              <a:t>內藤湖南</a:t>
            </a:r>
            <a:r>
              <a:rPr lang="zh-TW" altLang="zh-HK" dirty="0"/>
              <a:t>和</a:t>
            </a:r>
            <a:r>
              <a:rPr lang="zh-TW" altLang="zh-HK" b="1" dirty="0"/>
              <a:t>宮崎市定 </a:t>
            </a:r>
            <a:r>
              <a:rPr lang="zh-TW" altLang="zh-HK" dirty="0"/>
              <a:t>創立</a:t>
            </a:r>
            <a:r>
              <a:rPr lang="en-US" altLang="zh-HK" dirty="0"/>
              <a:t>“</a:t>
            </a:r>
            <a:r>
              <a:rPr lang="zh-TW" altLang="zh-HK" b="1" dirty="0"/>
              <a:t>京都學派</a:t>
            </a:r>
            <a:r>
              <a:rPr lang="en-US" altLang="zh-HK" dirty="0"/>
              <a:t>”</a:t>
            </a:r>
            <a:r>
              <a:rPr lang="zh-TW" altLang="zh-HK" dirty="0"/>
              <a:t>，</a:t>
            </a:r>
            <a:r>
              <a:rPr lang="zh-TW" altLang="zh-HK" b="1" dirty="0"/>
              <a:t>倡議以「東亞史」為治史單元</a:t>
            </a:r>
            <a:r>
              <a:rPr lang="en-US" altLang="zh-HK" b="1" dirty="0"/>
              <a:t> (</a:t>
            </a:r>
            <a:r>
              <a:rPr lang="zh-TW" altLang="zh-HK" b="1" dirty="0"/>
              <a:t>註：日文稱「東洋史」。</a:t>
            </a:r>
            <a:r>
              <a:rPr lang="en-US" altLang="zh-HK" b="1" dirty="0"/>
              <a:t>)</a:t>
            </a:r>
            <a:r>
              <a:rPr lang="zh-TW" altLang="zh-HK" dirty="0"/>
              <a:t>，學風鼎盛，歷久常新。 它的基本理念認為 </a:t>
            </a:r>
            <a:r>
              <a:rPr lang="en-US" altLang="zh-HK" b="1" dirty="0"/>
              <a:t>“</a:t>
            </a:r>
            <a:r>
              <a:rPr lang="zh-TW" altLang="zh-HK" b="1" dirty="0"/>
              <a:t>漢字文化圈</a:t>
            </a:r>
            <a:r>
              <a:rPr lang="en-US" altLang="zh-HK" b="1" dirty="0"/>
              <a:t>” </a:t>
            </a:r>
            <a:r>
              <a:rPr lang="zh-TW" altLang="zh-HK" dirty="0"/>
              <a:t>是漢族人於上古之世獨自生成的，</a:t>
            </a:r>
            <a:r>
              <a:rPr lang="zh-TW" altLang="zh-HK" b="1" dirty="0"/>
              <a:t>接受遠方文化傳播之力甚少，因而高度獨立且完整</a:t>
            </a:r>
            <a:r>
              <a:rPr lang="zh-TW" altLang="zh-HK" dirty="0"/>
              <a:t>。 反之，</a:t>
            </a:r>
            <a:r>
              <a:rPr lang="zh-TW" altLang="zh-HK" b="1" dirty="0"/>
              <a:t>這強勢文化的幅射力卻甚大</a:t>
            </a:r>
            <a:r>
              <a:rPr lang="zh-TW" altLang="zh-HK" dirty="0"/>
              <a:t>，涵蓋範圍遍及全部東亞洲，而以 中日韓越南 四國為軸心。 即是之故，研究這個大範圍的歷史便應放置在</a:t>
            </a:r>
            <a:r>
              <a:rPr lang="en-US" altLang="zh-HK" b="1" dirty="0"/>
              <a:t>“</a:t>
            </a:r>
            <a:r>
              <a:rPr lang="zh-TW" altLang="zh-HK" b="1" dirty="0"/>
              <a:t>漢字文化圈</a:t>
            </a:r>
            <a:r>
              <a:rPr lang="en-US" altLang="zh-HK" b="1" dirty="0"/>
              <a:t>”</a:t>
            </a:r>
            <a:r>
              <a:rPr lang="zh-TW" altLang="zh-HK" dirty="0"/>
              <a:t>的框架下進行，而以</a:t>
            </a:r>
            <a:r>
              <a:rPr lang="zh-TW" altLang="zh-HK" b="1" dirty="0"/>
              <a:t>多邊互動</a:t>
            </a:r>
            <a:r>
              <a:rPr lang="zh-TW" altLang="zh-HK" dirty="0"/>
              <a:t>的視角考量之</a:t>
            </a:r>
            <a:r>
              <a:rPr lang="zh-TW" altLang="zh-HK" dirty="0" smtClean="0"/>
              <a:t>。</a:t>
            </a:r>
            <a:r>
              <a:rPr lang="en-US" altLang="zh-HK" dirty="0" smtClean="0"/>
              <a:t>**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dirty="0"/>
              <a:t>最近日本 </a:t>
            </a:r>
            <a:r>
              <a:rPr lang="en-US" altLang="zh-HK" dirty="0"/>
              <a:t>“</a:t>
            </a:r>
            <a:r>
              <a:rPr lang="zh-TW" altLang="zh-HK" dirty="0"/>
              <a:t>講談社</a:t>
            </a:r>
            <a:r>
              <a:rPr lang="en-US" altLang="zh-HK" dirty="0"/>
              <a:t>”</a:t>
            </a:r>
            <a:r>
              <a:rPr lang="zh-TW" altLang="zh-HK" dirty="0"/>
              <a:t>出版了一套以東亞史理念撰寫的中國通史，全套十冊，均由一流高手担綱。 廣西師範大學出版社將之譯成中文，取名</a:t>
            </a:r>
            <a:r>
              <a:rPr lang="en-US" altLang="zh-HK" dirty="0"/>
              <a:t>“</a:t>
            </a:r>
            <a:r>
              <a:rPr lang="zh-TW" altLang="zh-HK" dirty="0"/>
              <a:t>中國的歷史</a:t>
            </a:r>
            <a:r>
              <a:rPr lang="en-US" altLang="zh-HK" dirty="0"/>
              <a:t>” </a:t>
            </a:r>
            <a:r>
              <a:rPr lang="zh-TW" altLang="zh-HK" dirty="0"/>
              <a:t>系列。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576"/>
            <a:ext cx="19716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36087" y="328498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/>
              <a:t>內藤湖南</a:t>
            </a:r>
            <a:endParaRPr lang="zh-HK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535" y="3654316"/>
            <a:ext cx="1960388" cy="285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580112" y="614171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b="1" dirty="0"/>
              <a:t>宮崎市定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652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演義與正史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6055905" cy="4686320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b="1" dirty="0"/>
              <a:t>《三國志的世界》</a:t>
            </a:r>
            <a:r>
              <a:rPr lang="zh-TW" altLang="zh-HK" dirty="0"/>
              <a:t>是該系列的第四冊，由京都大學教授 </a:t>
            </a:r>
            <a:r>
              <a:rPr lang="zh-TW" altLang="zh-HK" b="1" dirty="0"/>
              <a:t>金文京</a:t>
            </a:r>
            <a:r>
              <a:rPr lang="zh-TW" altLang="zh-HK" dirty="0"/>
              <a:t>著述。有趣的是金教授屬文學部，專長研究</a:t>
            </a:r>
            <a:r>
              <a:rPr lang="zh-TW" altLang="zh-HK" b="1" dirty="0"/>
              <a:t>《三國志演義》</a:t>
            </a:r>
            <a:r>
              <a:rPr lang="zh-TW" altLang="zh-HK" dirty="0"/>
              <a:t>！金教授從《演義》入手，帶出與正史的異同，然後究其道理，引入史學正題，起承轉合之間趣味十足</a:t>
            </a:r>
            <a:r>
              <a:rPr lang="zh-TW" altLang="zh-HK" dirty="0" smtClean="0"/>
              <a:t>。</a:t>
            </a:r>
            <a:r>
              <a:rPr lang="en-US" altLang="zh-HK" b="1" dirty="0"/>
              <a:t> </a:t>
            </a:r>
            <a:endParaRPr lang="zh-TW" altLang="zh-HK" dirty="0"/>
          </a:p>
          <a:p>
            <a:r>
              <a:rPr lang="zh-TW" altLang="zh-HK" b="1" dirty="0"/>
              <a:t>演義對正史的扭曲，反映出宋明理學觀念擠壓政治意識形態造成的形變</a:t>
            </a:r>
            <a:r>
              <a:rPr lang="zh-TW" altLang="zh-HK" dirty="0"/>
              <a:t>。</a:t>
            </a:r>
            <a:r>
              <a:rPr lang="en-US" altLang="zh-HK" dirty="0"/>
              <a:t>**** </a:t>
            </a:r>
            <a:r>
              <a:rPr lang="zh-TW" altLang="zh-HK" dirty="0"/>
              <a:t>理學獨尊之後，整個漢文化圈偏頗於道德主義，而《演義》正好是這種心態的一面鏡子，同時又是一服催化劑！</a:t>
            </a:r>
          </a:p>
          <a:p>
            <a:r>
              <a:rPr lang="zh-TW" altLang="zh-HK" dirty="0"/>
              <a:t>《三國志》以魏為正統，蜀吳為割據；而《演義》則奉蜀為傳承漢室，斥曹魏為篡位亂臣。至於東吳，兩書都把她當成配角，其實她的國祚反而最長。</a:t>
            </a:r>
            <a:endParaRPr lang="zh-HK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87" y="1628800"/>
            <a:ext cx="2619969" cy="192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687" y="3717032"/>
            <a:ext cx="2586291" cy="193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3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演義與正史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686320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b="1" dirty="0"/>
              <a:t>《演義》的種種虛構</a:t>
            </a:r>
            <a:r>
              <a:rPr lang="zh-TW" altLang="zh-HK" dirty="0"/>
              <a:t>，例如抹黑曹操人格，溢美諸葛關張趙的忠義才能，把東吳人物全面矮化，全都</a:t>
            </a:r>
            <a:r>
              <a:rPr lang="zh-TW" altLang="zh-HK" b="1" dirty="0"/>
              <a:t>服從 </a:t>
            </a:r>
            <a:r>
              <a:rPr lang="en-US" altLang="zh-HK" b="1" dirty="0"/>
              <a:t>“</a:t>
            </a:r>
            <a:r>
              <a:rPr lang="zh-TW" altLang="zh-HK" b="1" dirty="0"/>
              <a:t>貶魏抑吳揚蜀</a:t>
            </a:r>
            <a:r>
              <a:rPr lang="en-US" altLang="zh-HK" b="1" dirty="0"/>
              <a:t>”</a:t>
            </a:r>
            <a:r>
              <a:rPr lang="zh-TW" altLang="zh-HK" b="1" dirty="0"/>
              <a:t>這一戰略布局</a:t>
            </a:r>
            <a:r>
              <a:rPr lang="zh-TW" altLang="zh-HK" dirty="0"/>
              <a:t>。</a:t>
            </a:r>
            <a:r>
              <a:rPr lang="en-US" altLang="zh-HK" dirty="0"/>
              <a:t>**** </a:t>
            </a:r>
            <a:r>
              <a:rPr lang="zh-TW" altLang="zh-HK" dirty="0"/>
              <a:t>如此，</a:t>
            </a:r>
            <a:r>
              <a:rPr lang="zh-TW" altLang="zh-HK" b="1" dirty="0"/>
              <a:t>將演義與正史參照，就有了心態史方面的意義</a:t>
            </a:r>
            <a:r>
              <a:rPr lang="zh-TW" altLang="zh-HK" dirty="0"/>
              <a:t>。</a:t>
            </a:r>
          </a:p>
          <a:p>
            <a:r>
              <a:rPr lang="zh-TW" altLang="zh-HK" dirty="0"/>
              <a:t>舉例：</a:t>
            </a:r>
            <a:r>
              <a:rPr lang="en-US" altLang="zh-HK" dirty="0"/>
              <a:t>a</a:t>
            </a:r>
            <a:r>
              <a:rPr lang="zh-TW" altLang="zh-HK" dirty="0"/>
              <a:t>《演義》的第一個大型虛構情節是 </a:t>
            </a:r>
            <a:r>
              <a:rPr lang="en-US" altLang="zh-HK" dirty="0"/>
              <a:t>“</a:t>
            </a:r>
            <a:r>
              <a:rPr lang="zh-TW" altLang="zh-HK" dirty="0"/>
              <a:t>十八路諸侯討伐董卓</a:t>
            </a:r>
            <a:r>
              <a:rPr lang="en-US" altLang="zh-HK" dirty="0"/>
              <a:t>”</a:t>
            </a:r>
            <a:r>
              <a:rPr lang="zh-TW" altLang="zh-HK" dirty="0"/>
              <a:t>，把它描繪成一場</a:t>
            </a:r>
            <a:r>
              <a:rPr lang="en-US" altLang="zh-HK" dirty="0"/>
              <a:t>“</a:t>
            </a:r>
            <a:r>
              <a:rPr lang="zh-TW" altLang="zh-HK" dirty="0"/>
              <a:t>正邪之戰</a:t>
            </a:r>
            <a:r>
              <a:rPr lang="en-US" altLang="zh-HK" dirty="0"/>
              <a:t>” </a:t>
            </a:r>
            <a:r>
              <a:rPr lang="zh-TW" altLang="zh-HK" dirty="0"/>
              <a:t>，其實那根本上不過是一場</a:t>
            </a:r>
            <a:r>
              <a:rPr lang="en-US" altLang="zh-HK" dirty="0"/>
              <a:t>“</a:t>
            </a:r>
            <a:r>
              <a:rPr lang="zh-TW" altLang="zh-HK" dirty="0"/>
              <a:t>關西軍閥對抗關東軍閥</a:t>
            </a:r>
            <a:r>
              <a:rPr lang="en-US" altLang="zh-HK" dirty="0"/>
              <a:t>”</a:t>
            </a:r>
            <a:r>
              <a:rPr lang="zh-TW" altLang="zh-HK" dirty="0"/>
              <a:t>的戰爭。 </a:t>
            </a:r>
          </a:p>
          <a:p>
            <a:r>
              <a:rPr lang="en-US" altLang="zh-HK" dirty="0"/>
              <a:t>b</a:t>
            </a:r>
            <a:r>
              <a:rPr lang="zh-TW" altLang="zh-HK" dirty="0"/>
              <a:t>諸葛亮是《演義》瘋狂吹捧的人物，把</a:t>
            </a:r>
            <a:r>
              <a:rPr lang="en-US" altLang="zh-HK" dirty="0"/>
              <a:t>“</a:t>
            </a:r>
            <a:r>
              <a:rPr lang="zh-TW" altLang="zh-HK" dirty="0"/>
              <a:t>隆中對</a:t>
            </a:r>
            <a:r>
              <a:rPr lang="en-US" altLang="zh-HK" dirty="0"/>
              <a:t>”</a:t>
            </a:r>
            <a:r>
              <a:rPr lang="zh-TW" altLang="zh-HK" dirty="0"/>
              <a:t>說成是法眼無雙。其實真正高瞻遠矚，臨機設局的大戰略家是 </a:t>
            </a:r>
            <a:r>
              <a:rPr lang="zh-TW" altLang="zh-HK" b="1" dirty="0"/>
              <a:t>魯肅</a:t>
            </a:r>
            <a:r>
              <a:rPr lang="zh-TW" altLang="zh-HK" dirty="0"/>
              <a:t>，整個</a:t>
            </a:r>
            <a:r>
              <a:rPr lang="en-US" altLang="zh-HK" dirty="0"/>
              <a:t>“</a:t>
            </a:r>
            <a:r>
              <a:rPr lang="zh-TW" altLang="zh-HK" dirty="0"/>
              <a:t>赤壁之戰</a:t>
            </a:r>
            <a:r>
              <a:rPr lang="en-US" altLang="zh-HK" dirty="0"/>
              <a:t>”</a:t>
            </a:r>
            <a:r>
              <a:rPr lang="zh-TW" altLang="zh-HK" dirty="0"/>
              <a:t>是由他規劃主導的</a:t>
            </a:r>
            <a:r>
              <a:rPr lang="zh-TW" altLang="zh-HK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270113" cy="25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97" y="4149080"/>
            <a:ext cx="3264136" cy="232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156097" y="367943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十八路諸侯討伐董卓</a:t>
            </a:r>
            <a:endParaRPr lang="zh-HK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44124" y="610784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赤壁之戰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07951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演義與正史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89896"/>
            <a:ext cx="5122912" cy="4686320"/>
          </a:xfrm>
        </p:spPr>
        <p:txBody>
          <a:bodyPr>
            <a:normAutofit fontScale="77500" lnSpcReduction="20000"/>
          </a:bodyPr>
          <a:lstStyle/>
          <a:p>
            <a:r>
              <a:rPr lang="zh-TW" altLang="zh-HK" dirty="0"/>
              <a:t>還有一點極其有趣，現代的編劇家撰寫歷史劇腳本的時候，因為對背境時代的情感語言習俗昧於認識，只好</a:t>
            </a:r>
            <a:r>
              <a:rPr lang="en-US" altLang="zh-HK" dirty="0"/>
              <a:t>“</a:t>
            </a:r>
            <a:r>
              <a:rPr lang="zh-TW" altLang="zh-HK" dirty="0"/>
              <a:t>舊瓶新酒</a:t>
            </a:r>
            <a:r>
              <a:rPr lang="en-US" altLang="zh-HK" dirty="0"/>
              <a:t>”---- </a:t>
            </a:r>
            <a:r>
              <a:rPr lang="zh-TW" altLang="zh-HK" dirty="0"/>
              <a:t>把當代的填塞進去，觀眾看到的是齣</a:t>
            </a:r>
            <a:r>
              <a:rPr lang="en-US" altLang="zh-HK" dirty="0"/>
              <a:t>“</a:t>
            </a:r>
            <a:r>
              <a:rPr lang="zh-TW" altLang="zh-HK" dirty="0"/>
              <a:t>古裝現代劇</a:t>
            </a:r>
            <a:r>
              <a:rPr lang="en-US" altLang="zh-HK" dirty="0"/>
              <a:t>”</a:t>
            </a:r>
            <a:r>
              <a:rPr lang="zh-TW" altLang="zh-HK" dirty="0"/>
              <a:t>。 羅貫中也有這個難處！</a:t>
            </a:r>
          </a:p>
          <a:p>
            <a:r>
              <a:rPr lang="zh-TW" altLang="zh-HK" dirty="0"/>
              <a:t>舉例：</a:t>
            </a:r>
            <a:r>
              <a:rPr lang="en-US" altLang="zh-HK" dirty="0"/>
              <a:t>a</a:t>
            </a:r>
            <a:r>
              <a:rPr lang="zh-TW" altLang="zh-HK" dirty="0"/>
              <a:t>三國時代紙張剛發明未久，人們日常用的是竹簡和木簡。</a:t>
            </a:r>
          </a:p>
          <a:p>
            <a:r>
              <a:rPr lang="en-US" altLang="zh-HK" dirty="0"/>
              <a:t>b</a:t>
            </a:r>
            <a:r>
              <a:rPr lang="zh-TW" altLang="zh-HK" dirty="0"/>
              <a:t>羅氏或許是南人，關二哥</a:t>
            </a:r>
            <a:r>
              <a:rPr lang="en-US" altLang="zh-HK" dirty="0"/>
              <a:t>“</a:t>
            </a:r>
            <a:r>
              <a:rPr lang="zh-TW" altLang="zh-HK" dirty="0"/>
              <a:t>過五關斬六將</a:t>
            </a:r>
            <a:r>
              <a:rPr lang="en-US" altLang="zh-HK" dirty="0"/>
              <a:t>”</a:t>
            </a:r>
            <a:r>
              <a:rPr lang="zh-TW" altLang="zh-HK" dirty="0"/>
              <a:t>的路綫圖是到不了劉大哥那處的；</a:t>
            </a:r>
            <a:r>
              <a:rPr lang="en-US" altLang="zh-HK" dirty="0"/>
              <a:t>“</a:t>
            </a:r>
            <a:r>
              <a:rPr lang="zh-TW" altLang="zh-HK" dirty="0"/>
              <a:t>六出祁山</a:t>
            </a:r>
            <a:r>
              <a:rPr lang="en-US" altLang="zh-HK" dirty="0"/>
              <a:t>”</a:t>
            </a:r>
            <a:r>
              <a:rPr lang="zh-TW" altLang="zh-HK" dirty="0"/>
              <a:t>的地理位置也錯漏百出。</a:t>
            </a:r>
            <a:endParaRPr lang="zh-HK" altLang="en-US" dirty="0"/>
          </a:p>
          <a:p>
            <a:endParaRPr lang="zh-HK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7"/>
            <a:ext cx="3366438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23123" y="4005064"/>
            <a:ext cx="2178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古裝現代</a:t>
            </a:r>
            <a:r>
              <a:rPr lang="zh-TW" altLang="zh-HK" dirty="0" smtClean="0"/>
              <a:t>劇</a:t>
            </a:r>
            <a:r>
              <a:rPr lang="en-US" altLang="zh-TW" dirty="0" smtClean="0"/>
              <a:t>(</a:t>
            </a:r>
            <a:r>
              <a:rPr lang="zh-TW" altLang="en-US" dirty="0" smtClean="0"/>
              <a:t>你懂的</a:t>
            </a:r>
            <a:r>
              <a:rPr lang="en-US" altLang="zh-TW" dirty="0" smtClean="0"/>
              <a:t>)</a:t>
            </a:r>
            <a:endParaRPr lang="zh-HK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483" y="4377174"/>
            <a:ext cx="3356083" cy="222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154468" y="622802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HK" dirty="0"/>
              <a:t>過五關斬六將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57880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歷史轉折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686320"/>
          </a:xfrm>
        </p:spPr>
        <p:txBody>
          <a:bodyPr>
            <a:normAutofit fontScale="70000" lnSpcReduction="20000"/>
          </a:bodyPr>
          <a:lstStyle/>
          <a:p>
            <a:r>
              <a:rPr lang="zh-TW" altLang="zh-HK" b="1" dirty="0"/>
              <a:t>三國時代</a:t>
            </a:r>
            <a:r>
              <a:rPr lang="zh-TW" altLang="zh-HK" dirty="0"/>
              <a:t>：一般由</a:t>
            </a:r>
            <a:r>
              <a:rPr lang="zh-TW" altLang="zh-HK" b="1" dirty="0"/>
              <a:t>公元</a:t>
            </a:r>
            <a:r>
              <a:rPr lang="en-US" altLang="zh-HK" b="1" dirty="0"/>
              <a:t>189</a:t>
            </a:r>
            <a:r>
              <a:rPr lang="zh-TW" altLang="zh-HK" b="1" dirty="0"/>
              <a:t>年董卓入京</a:t>
            </a:r>
            <a:r>
              <a:rPr lang="en-US" altLang="zh-HK" dirty="0"/>
              <a:t>(</a:t>
            </a:r>
            <a:r>
              <a:rPr lang="zh-TW" altLang="zh-HK" dirty="0"/>
              <a:t>洛陽</a:t>
            </a:r>
            <a:r>
              <a:rPr lang="en-US" altLang="zh-HK" dirty="0"/>
              <a:t>)</a:t>
            </a:r>
            <a:r>
              <a:rPr lang="zh-TW" altLang="zh-HK" dirty="0"/>
              <a:t>，漢失權柄， 計至</a:t>
            </a:r>
            <a:r>
              <a:rPr lang="en-US" altLang="zh-HK" dirty="0"/>
              <a:t>280</a:t>
            </a:r>
            <a:r>
              <a:rPr lang="zh-TW" altLang="zh-HK" dirty="0"/>
              <a:t>年</a:t>
            </a:r>
            <a:r>
              <a:rPr lang="zh-TW" altLang="zh-HK" b="1" dirty="0"/>
              <a:t>孫皓降晉</a:t>
            </a:r>
            <a:r>
              <a:rPr lang="zh-TW" altLang="zh-HK" dirty="0"/>
              <a:t>，吳亡，共九十一年。</a:t>
            </a:r>
          </a:p>
          <a:p>
            <a:r>
              <a:rPr lang="zh-TW" altLang="zh-HK" dirty="0"/>
              <a:t>晉室雖一統天下，卻沒法解決社會和政治上的結構難題，不旋踵亂起永嘉</a:t>
            </a:r>
            <a:r>
              <a:rPr lang="en-US" altLang="zh-HK" dirty="0"/>
              <a:t>(311)</a:t>
            </a:r>
            <a:r>
              <a:rPr lang="zh-TW" altLang="zh-HK" dirty="0"/>
              <a:t>。 到隋唐帝國</a:t>
            </a:r>
            <a:r>
              <a:rPr lang="en-US" altLang="zh-HK" dirty="0"/>
              <a:t>(</a:t>
            </a:r>
            <a:r>
              <a:rPr lang="zh-TW" altLang="zh-HK" dirty="0"/>
              <a:t>隋統一</a:t>
            </a:r>
            <a:r>
              <a:rPr lang="en-US" altLang="zh-HK" dirty="0"/>
              <a:t>589)</a:t>
            </a:r>
            <a:r>
              <a:rPr lang="zh-TW" altLang="zh-HK" dirty="0"/>
              <a:t>重開氣象，其間足有四百年之久。 吉朋 的史識搬來中國：</a:t>
            </a:r>
            <a:r>
              <a:rPr lang="en-US" altLang="zh-HK" dirty="0"/>
              <a:t>“</a:t>
            </a:r>
            <a:r>
              <a:rPr lang="zh-TW" altLang="zh-HK" dirty="0"/>
              <a:t>大漢是被自身的體重壓垮的。</a:t>
            </a:r>
            <a:r>
              <a:rPr lang="en-US" altLang="zh-HK" dirty="0"/>
              <a:t>”</a:t>
            </a:r>
            <a:r>
              <a:rPr lang="zh-TW" altLang="zh-HK" dirty="0"/>
              <a:t>準錯不了！ 三國時代在中國歷史上應該看作是</a:t>
            </a:r>
            <a:r>
              <a:rPr lang="zh-TW" altLang="zh-HK" b="1" dirty="0"/>
              <a:t>漢帝國衰亡崩解的漫長過程的起始階段</a:t>
            </a:r>
            <a:r>
              <a:rPr lang="zh-TW" altLang="zh-HK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TW" altLang="zh-HK" dirty="0"/>
              <a:t>然則作為歷史轉折關頭，三國有何獨特之處以遺後世呢？</a:t>
            </a:r>
            <a:endParaRPr lang="zh-HK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71" y="1628800"/>
            <a:ext cx="2385542" cy="211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470" y="3068960"/>
            <a:ext cx="2720529" cy="24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38" y="4581128"/>
            <a:ext cx="2251823" cy="206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歷史轉折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zh-HK" dirty="0"/>
              <a:t>首先，《演義》的開卷語「</a:t>
            </a:r>
            <a:r>
              <a:rPr lang="zh-TW" altLang="zh-HK" b="1" dirty="0"/>
              <a:t>話說天下大勢，分久必合，合久必分</a:t>
            </a:r>
            <a:r>
              <a:rPr lang="zh-TW" altLang="zh-HK" dirty="0"/>
              <a:t>。」描述出一種 </a:t>
            </a:r>
            <a:r>
              <a:rPr lang="en-US" altLang="zh-HK" dirty="0"/>
              <a:t>“</a:t>
            </a:r>
            <a:r>
              <a:rPr lang="zh-TW" altLang="zh-HK" dirty="0"/>
              <a:t>治亂興衰</a:t>
            </a:r>
            <a:r>
              <a:rPr lang="en-US" altLang="zh-HK" dirty="0"/>
              <a:t>”</a:t>
            </a:r>
            <a:r>
              <a:rPr lang="zh-TW" altLang="zh-HK" dirty="0"/>
              <a:t>「</a:t>
            </a:r>
            <a:r>
              <a:rPr lang="zh-TW" altLang="zh-HK" b="1" dirty="0"/>
              <a:t>分合循環觀</a:t>
            </a:r>
            <a:r>
              <a:rPr lang="zh-TW" altLang="zh-HK" dirty="0"/>
              <a:t>」。 三國時代是秦漢</a:t>
            </a:r>
            <a:r>
              <a:rPr lang="zh-TW" altLang="zh-HK" b="1" dirty="0"/>
              <a:t>中華帝國建成以後第一次大分裂、大亂世</a:t>
            </a:r>
            <a:r>
              <a:rPr lang="zh-TW" altLang="zh-HK" dirty="0"/>
              <a:t>。 這對漢民族靈魂的撼動，就好像西羅馬滅亡，歐洲墮入黑暗時代一般悲凉慘澹！</a:t>
            </a:r>
          </a:p>
          <a:p>
            <a:r>
              <a:rPr lang="zh-TW" altLang="zh-HK" dirty="0"/>
              <a:t>其實所謂</a:t>
            </a:r>
            <a:r>
              <a:rPr lang="en-US" altLang="zh-HK" dirty="0"/>
              <a:t>“</a:t>
            </a:r>
            <a:r>
              <a:rPr lang="zh-TW" altLang="zh-HK" dirty="0"/>
              <a:t>分合循環</a:t>
            </a:r>
            <a:r>
              <a:rPr lang="en-US" altLang="zh-HK" dirty="0"/>
              <a:t>”</a:t>
            </a:r>
            <a:r>
              <a:rPr lang="zh-TW" altLang="zh-HK" dirty="0"/>
              <a:t>並無事理之必然，</a:t>
            </a:r>
            <a:r>
              <a:rPr lang="en-US" altLang="zh-HK" dirty="0"/>
              <a:t>**** </a:t>
            </a:r>
            <a:r>
              <a:rPr lang="zh-TW" altLang="zh-HK" dirty="0"/>
              <a:t>歐洲的土地面積和中國差不多，人民也同屬高加索人種印歐語系，但自從古羅馬於五世紀崩壞，就從未復歸一統。</a:t>
            </a:r>
          </a:p>
          <a:p>
            <a:r>
              <a:rPr lang="zh-TW" altLang="zh-HK" dirty="0"/>
              <a:t>中國則不然，</a:t>
            </a:r>
            <a:r>
              <a:rPr lang="zh-TW" altLang="zh-HK" b="1" dirty="0"/>
              <a:t>隨著土地、人口和農業生產力的複合狀況此後數番分合</a:t>
            </a:r>
            <a:r>
              <a:rPr lang="zh-TW" altLang="zh-HK" b="1" dirty="0" smtClean="0"/>
              <a:t>。</a:t>
            </a:r>
            <a:r>
              <a:rPr lang="en-US" altLang="zh-HK" dirty="0"/>
              <a:t> </a:t>
            </a:r>
            <a:endParaRPr lang="en-US" altLang="zh-HK" dirty="0" smtClean="0"/>
          </a:p>
          <a:p>
            <a:r>
              <a:rPr lang="zh-TW" altLang="zh-HK" dirty="0" smtClean="0"/>
              <a:t>「</a:t>
            </a:r>
            <a:r>
              <a:rPr lang="zh-TW" altLang="zh-HK" dirty="0"/>
              <a:t>循環觀」影響中國政治文化極其深刻，</a:t>
            </a:r>
            <a:r>
              <a:rPr lang="zh-TW" altLang="zh-HK" b="1" dirty="0"/>
              <a:t>中國人對</a:t>
            </a:r>
            <a:r>
              <a:rPr lang="en-US" altLang="zh-HK" b="1" dirty="0"/>
              <a:t>“</a:t>
            </a:r>
            <a:r>
              <a:rPr lang="zh-TW" altLang="zh-HK" b="1" dirty="0"/>
              <a:t>統一</a:t>
            </a:r>
            <a:r>
              <a:rPr lang="en-US" altLang="zh-HK" b="1" dirty="0"/>
              <a:t>”</a:t>
            </a:r>
            <a:r>
              <a:rPr lang="zh-TW" altLang="zh-HK" b="1" dirty="0"/>
              <a:t>和</a:t>
            </a:r>
            <a:r>
              <a:rPr lang="en-US" altLang="zh-HK" b="1" dirty="0"/>
              <a:t>“</a:t>
            </a:r>
            <a:r>
              <a:rPr lang="zh-TW" altLang="zh-HK" b="1" dirty="0"/>
              <a:t>治世</a:t>
            </a:r>
            <a:r>
              <a:rPr lang="en-US" altLang="zh-HK" b="1" dirty="0"/>
              <a:t>”</a:t>
            </a:r>
            <a:r>
              <a:rPr lang="zh-TW" altLang="zh-HK" b="1" dirty="0"/>
              <a:t>的執念去到無可救藥的地步！並且恒常有種大錯覺：</a:t>
            </a:r>
            <a:r>
              <a:rPr lang="en-US" altLang="zh-HK" b="1" dirty="0"/>
              <a:t>“</a:t>
            </a:r>
            <a:r>
              <a:rPr lang="zh-TW" altLang="zh-HK" b="1" dirty="0"/>
              <a:t>統一 等於治世</a:t>
            </a:r>
            <a:r>
              <a:rPr lang="en-US" altLang="zh-HK" b="1" dirty="0"/>
              <a:t>”</a:t>
            </a:r>
            <a:r>
              <a:rPr lang="zh-TW" altLang="zh-HK" dirty="0"/>
              <a:t>。</a:t>
            </a:r>
            <a:r>
              <a:rPr lang="en-US" altLang="zh-HK" dirty="0"/>
              <a:t>***** </a:t>
            </a:r>
            <a:r>
              <a:rPr lang="zh-TW" altLang="zh-HK" dirty="0"/>
              <a:t>由這種執念推導出追求和維繫統一，是值得付出任何代價的；而分裂國家則是何等的罪無可恕！ 中國南北分殊這麼巨大而二千年來合為一國，除了</a:t>
            </a:r>
            <a:r>
              <a:rPr lang="en-US" altLang="zh-HK" dirty="0"/>
              <a:t>“</a:t>
            </a:r>
            <a:r>
              <a:rPr lang="zh-TW" altLang="zh-HK" dirty="0"/>
              <a:t>書同文，人同倫</a:t>
            </a:r>
            <a:r>
              <a:rPr lang="en-US" altLang="zh-HK" dirty="0"/>
              <a:t>”</a:t>
            </a:r>
            <a:r>
              <a:rPr lang="zh-TW" altLang="zh-HK" dirty="0"/>
              <a:t>的文化紐帶外，「循環觀」深植於潛意識亦是有力的原因！</a:t>
            </a:r>
            <a:endParaRPr lang="zh-HK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9200"/>
            <a:ext cx="46577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32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歷史轉折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686320"/>
          </a:xfrm>
        </p:spPr>
        <p:txBody>
          <a:bodyPr>
            <a:normAutofit fontScale="62500" lnSpcReduction="20000"/>
          </a:bodyPr>
          <a:lstStyle/>
          <a:p>
            <a:r>
              <a:rPr lang="zh-HK" altLang="zh-HK" dirty="0"/>
              <a:t>再者，</a:t>
            </a:r>
            <a:r>
              <a:rPr lang="zh-HK" altLang="zh-HK" b="1" dirty="0"/>
              <a:t>三國亂離</a:t>
            </a:r>
            <a:r>
              <a:rPr lang="zh-HK" altLang="zh-HK" dirty="0"/>
              <a:t>，人口銳減，經濟極其貧乏，上至士大夫下至平民百姓精神均處於非常痛苦的狀態，這</a:t>
            </a:r>
            <a:r>
              <a:rPr lang="zh-HK" altLang="zh-HK" b="1" dirty="0"/>
              <a:t>提供了大型宗教盛行的社會條件</a:t>
            </a:r>
            <a:r>
              <a:rPr lang="zh-HK" altLang="zh-HK" dirty="0"/>
              <a:t>。</a:t>
            </a:r>
            <a:r>
              <a:rPr lang="en-US" altLang="zh-HK" dirty="0"/>
              <a:t>***</a:t>
            </a:r>
            <a:endParaRPr lang="zh-TW" altLang="zh-HK" dirty="0"/>
          </a:p>
          <a:p>
            <a:r>
              <a:rPr lang="zh-HK" altLang="zh-HK" dirty="0"/>
              <a:t>「黄巾之亂」便是由</a:t>
            </a:r>
            <a:r>
              <a:rPr lang="en-US" altLang="zh-HK" dirty="0"/>
              <a:t>“</a:t>
            </a:r>
            <a:r>
              <a:rPr lang="zh-HK" altLang="zh-HK" b="1" dirty="0"/>
              <a:t>太平道</a:t>
            </a:r>
            <a:r>
              <a:rPr lang="en-US" altLang="zh-HK" dirty="0"/>
              <a:t>”</a:t>
            </a:r>
            <a:r>
              <a:rPr lang="zh-HK" altLang="zh-HK" dirty="0"/>
              <a:t>和</a:t>
            </a:r>
            <a:r>
              <a:rPr lang="en-US" altLang="zh-HK" dirty="0"/>
              <a:t>“</a:t>
            </a:r>
            <a:r>
              <a:rPr lang="zh-HK" altLang="zh-HK" b="1" dirty="0"/>
              <a:t>五斗米道</a:t>
            </a:r>
            <a:r>
              <a:rPr lang="en-US" altLang="zh-HK" dirty="0"/>
              <a:t>”</a:t>
            </a:r>
            <a:r>
              <a:rPr lang="zh-TW" altLang="zh-HK" dirty="0"/>
              <a:t>組織推動的。 魏晉南朝政治腐敗，士大夫崇尚</a:t>
            </a:r>
            <a:r>
              <a:rPr lang="zh-TW" altLang="zh-HK" b="1" dirty="0"/>
              <a:t>黄老</a:t>
            </a:r>
            <a:r>
              <a:rPr lang="zh-TW" altLang="zh-HK" dirty="0"/>
              <a:t>，</a:t>
            </a:r>
            <a:r>
              <a:rPr lang="zh-TW" altLang="zh-HK" b="1" dirty="0"/>
              <a:t>清談</a:t>
            </a:r>
            <a:r>
              <a:rPr lang="zh-TW" altLang="zh-HK" dirty="0"/>
              <a:t>避世，道教也就主導上層意識形態以迄隋唐</a:t>
            </a:r>
            <a:r>
              <a:rPr lang="zh-TW" altLang="zh-HK" dirty="0" smtClean="0"/>
              <a:t>。</a:t>
            </a:r>
            <a:r>
              <a:rPr lang="en-US" altLang="zh-HK" dirty="0"/>
              <a:t> </a:t>
            </a:r>
            <a:endParaRPr lang="zh-TW" altLang="zh-HK" dirty="0"/>
          </a:p>
          <a:p>
            <a:r>
              <a:rPr lang="zh-HK" altLang="zh-HK" dirty="0"/>
              <a:t>佛教傳入中國始於 後漢明帝建</a:t>
            </a:r>
            <a:r>
              <a:rPr lang="zh-HK" altLang="zh-HK" b="1" dirty="0"/>
              <a:t>白馬寺</a:t>
            </a:r>
            <a:r>
              <a:rPr lang="zh-HK" altLang="zh-HK" dirty="0"/>
              <a:t>，起初只在士大夫當中作為黃老哲學的參照體系而得到認同。 北朝胡族政權</a:t>
            </a:r>
            <a:r>
              <a:rPr lang="en-US" altLang="zh-HK" dirty="0"/>
              <a:t>(</a:t>
            </a:r>
            <a:r>
              <a:rPr lang="zh-HK" altLang="zh-HK" dirty="0"/>
              <a:t>尤其北魏</a:t>
            </a:r>
            <a:r>
              <a:rPr lang="en-US" altLang="zh-HK" dirty="0"/>
              <a:t>)</a:t>
            </a:r>
            <a:r>
              <a:rPr lang="zh-HK" altLang="zh-HK" dirty="0"/>
              <a:t>為了平衡儒教，把佛教推上國教的位置。</a:t>
            </a:r>
            <a:r>
              <a:rPr lang="en-US" altLang="zh-HK" dirty="0"/>
              <a:t>*** </a:t>
            </a:r>
            <a:r>
              <a:rPr lang="zh-HK" altLang="zh-HK" dirty="0"/>
              <a:t>隋唐盛世，</a:t>
            </a:r>
            <a:r>
              <a:rPr lang="en-US" altLang="zh-HK" dirty="0"/>
              <a:t>“</a:t>
            </a:r>
            <a:r>
              <a:rPr lang="zh-HK" altLang="zh-HK" dirty="0"/>
              <a:t>天臺</a:t>
            </a:r>
            <a:r>
              <a:rPr lang="en-US" altLang="zh-HK" dirty="0"/>
              <a:t>”“</a:t>
            </a:r>
            <a:r>
              <a:rPr lang="zh-HK" altLang="zh-HK" dirty="0"/>
              <a:t>華嚴</a:t>
            </a:r>
            <a:r>
              <a:rPr lang="en-US" altLang="zh-HK" dirty="0"/>
              <a:t>”“</a:t>
            </a:r>
            <a:r>
              <a:rPr lang="zh-HK" altLang="zh-HK" dirty="0"/>
              <a:t>禪</a:t>
            </a:r>
            <a:r>
              <a:rPr lang="en-US" altLang="zh-HK" dirty="0"/>
              <a:t>”</a:t>
            </a:r>
            <a:r>
              <a:rPr lang="zh-HK" altLang="zh-HK" dirty="0"/>
              <a:t>諸中土宗派面世，佛教成為中國上層文化的重要成份。</a:t>
            </a:r>
            <a:endParaRPr lang="zh-TW" altLang="zh-HK" dirty="0"/>
          </a:p>
          <a:p>
            <a:r>
              <a:rPr lang="zh-HK" altLang="zh-HK" dirty="0"/>
              <a:t>所謂</a:t>
            </a:r>
            <a:r>
              <a:rPr lang="en-US" altLang="zh-HK" b="1" dirty="0"/>
              <a:t>“</a:t>
            </a:r>
            <a:r>
              <a:rPr lang="zh-HK" altLang="zh-HK" b="1" dirty="0"/>
              <a:t>儒釋道</a:t>
            </a:r>
            <a:r>
              <a:rPr lang="en-US" altLang="zh-HK" b="1" dirty="0"/>
              <a:t>”</a:t>
            </a:r>
            <a:r>
              <a:rPr lang="zh-HK" altLang="zh-HK" dirty="0"/>
              <a:t>鼎立，便肇始於三國時代。</a:t>
            </a:r>
            <a:endParaRPr lang="zh-HK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3"/>
            <a:ext cx="3238041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1526"/>
            <a:ext cx="3238041" cy="233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43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歷史轉折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686320"/>
          </a:xfrm>
        </p:spPr>
        <p:txBody>
          <a:bodyPr>
            <a:normAutofit fontScale="85000" lnSpcReduction="20000"/>
          </a:bodyPr>
          <a:lstStyle/>
          <a:p>
            <a:r>
              <a:rPr lang="zh-HK" altLang="zh-HK" dirty="0"/>
              <a:t>其三</a:t>
            </a:r>
            <a:r>
              <a:rPr lang="en-US" altLang="zh-HK" dirty="0"/>
              <a:t>, </a:t>
            </a:r>
            <a:r>
              <a:rPr lang="zh-TW" altLang="zh-HK" b="1" dirty="0"/>
              <a:t>政治上</a:t>
            </a:r>
            <a:r>
              <a:rPr lang="zh-HK" altLang="zh-HK" b="1" dirty="0"/>
              <a:t>「正統論」的出現</a:t>
            </a:r>
            <a:r>
              <a:rPr lang="en-US" altLang="zh-HK" dirty="0"/>
              <a:t>.</a:t>
            </a:r>
            <a:endParaRPr lang="zh-TW" altLang="zh-HK" dirty="0"/>
          </a:p>
          <a:p>
            <a:r>
              <a:rPr lang="zh-HK" altLang="zh-HK" dirty="0"/>
              <a:t>撇除傳說中的 </a:t>
            </a:r>
            <a:r>
              <a:rPr lang="en-US" altLang="zh-HK" dirty="0"/>
              <a:t>“</a:t>
            </a:r>
            <a:r>
              <a:rPr lang="zh-HK" altLang="zh-HK" dirty="0"/>
              <a:t>堯舜禪讓</a:t>
            </a:r>
            <a:r>
              <a:rPr lang="en-US" altLang="zh-HK" dirty="0"/>
              <a:t>”, </a:t>
            </a:r>
            <a:r>
              <a:rPr lang="zh-HK" altLang="zh-HK" b="1" dirty="0"/>
              <a:t>魏文帝曹丕</a:t>
            </a:r>
            <a:r>
              <a:rPr lang="zh-HK" altLang="zh-HK" dirty="0"/>
              <a:t> 實際上</a:t>
            </a:r>
            <a:r>
              <a:rPr lang="zh-HK" altLang="zh-HK" b="1" dirty="0"/>
              <a:t>是中國歷史上第一個搞禪讓儀式的開國之君</a:t>
            </a:r>
            <a:r>
              <a:rPr lang="en-US" altLang="zh-HK" dirty="0"/>
              <a:t> (</a:t>
            </a:r>
            <a:r>
              <a:rPr lang="zh-HK" altLang="zh-HK" dirty="0"/>
              <a:t>註</a:t>
            </a:r>
            <a:r>
              <a:rPr lang="en-US" altLang="zh-HK" dirty="0"/>
              <a:t>: </a:t>
            </a:r>
            <a:r>
              <a:rPr lang="zh-HK" altLang="zh-HK" dirty="0"/>
              <a:t>王莽沒有搞過</a:t>
            </a:r>
            <a:r>
              <a:rPr lang="en-US" altLang="zh-HK" dirty="0"/>
              <a:t>. </a:t>
            </a:r>
            <a:r>
              <a:rPr lang="zh-HK" altLang="zh-HK" dirty="0"/>
              <a:t>？</a:t>
            </a:r>
            <a:r>
              <a:rPr lang="en-US" altLang="zh-HK" dirty="0"/>
              <a:t>), </a:t>
            </a:r>
            <a:r>
              <a:rPr lang="zh-HK" altLang="zh-HK" dirty="0"/>
              <a:t>直到宋太祖煞科</a:t>
            </a:r>
            <a:r>
              <a:rPr lang="en-US" altLang="zh-HK" dirty="0"/>
              <a:t>, </a:t>
            </a:r>
            <a:r>
              <a:rPr lang="zh-HK" altLang="zh-HK" dirty="0"/>
              <a:t>八百年間 </a:t>
            </a:r>
            <a:r>
              <a:rPr lang="en-US" altLang="zh-HK" dirty="0"/>
              <a:t>“</a:t>
            </a:r>
            <a:r>
              <a:rPr lang="zh-HK" altLang="zh-HK" dirty="0"/>
              <a:t>禪讓</a:t>
            </a:r>
            <a:r>
              <a:rPr lang="en-US" altLang="zh-HK" dirty="0"/>
              <a:t>” </a:t>
            </a:r>
            <a:r>
              <a:rPr lang="zh-HK" altLang="zh-HK" dirty="0"/>
              <a:t>鬧劇屢番上演</a:t>
            </a:r>
            <a:r>
              <a:rPr lang="en-US" altLang="zh-HK" dirty="0"/>
              <a:t>. </a:t>
            </a:r>
            <a:endParaRPr lang="zh-TW" altLang="zh-HK" dirty="0"/>
          </a:p>
          <a:p>
            <a:r>
              <a:rPr lang="zh-HK" altLang="zh-HK" dirty="0"/>
              <a:t>禪讓背後的政治意識形態是「正統論」</a:t>
            </a:r>
            <a:r>
              <a:rPr lang="en-US" altLang="zh-HK" dirty="0"/>
              <a:t>. “</a:t>
            </a:r>
            <a:r>
              <a:rPr lang="zh-HK" altLang="zh-HK" dirty="0"/>
              <a:t>天無二日</a:t>
            </a:r>
            <a:r>
              <a:rPr lang="en-US" altLang="zh-HK" dirty="0"/>
              <a:t>, </a:t>
            </a:r>
            <a:r>
              <a:rPr lang="zh-HK" altLang="zh-HK" dirty="0"/>
              <a:t>民無二主</a:t>
            </a:r>
            <a:r>
              <a:rPr lang="en-US" altLang="zh-HK" dirty="0"/>
              <a:t>.” </a:t>
            </a:r>
            <a:r>
              <a:rPr lang="zh-HK" altLang="zh-HK" dirty="0"/>
              <a:t>正統論宣示</a:t>
            </a:r>
            <a:r>
              <a:rPr lang="en-US" altLang="zh-HK" dirty="0"/>
              <a:t>: </a:t>
            </a:r>
            <a:r>
              <a:rPr lang="zh-HK" altLang="zh-HK" b="1" dirty="0"/>
              <a:t>同一時間</a:t>
            </a:r>
            <a:r>
              <a:rPr lang="en-US" altLang="zh-HK" b="1" dirty="0"/>
              <a:t>, </a:t>
            </a:r>
            <a:r>
              <a:rPr lang="zh-HK" altLang="zh-HK" b="1" dirty="0"/>
              <a:t>中國只容許有一個王朝政權</a:t>
            </a:r>
            <a:r>
              <a:rPr lang="en-US" altLang="zh-HK" dirty="0"/>
              <a:t>. </a:t>
            </a:r>
            <a:r>
              <a:rPr lang="zh-HK" altLang="zh-HK" dirty="0"/>
              <a:t>在現代語言來說</a:t>
            </a:r>
            <a:r>
              <a:rPr lang="en-US" altLang="zh-HK" dirty="0"/>
              <a:t>, </a:t>
            </a:r>
            <a:r>
              <a:rPr lang="zh-TW" altLang="zh-HK" dirty="0"/>
              <a:t>便</a:t>
            </a:r>
            <a:r>
              <a:rPr lang="zh-HK" altLang="zh-HK" dirty="0"/>
              <a:t>是「合法性」</a:t>
            </a:r>
            <a:r>
              <a:rPr lang="en-US" altLang="zh-HK" dirty="0"/>
              <a:t>.***</a:t>
            </a:r>
            <a:endParaRPr lang="zh-HK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28795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335069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354959" y="5733256"/>
            <a:ext cx="208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陳橋兵變 黃袍加身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9099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542</TotalTime>
  <Words>1866</Words>
  <Application>Microsoft Office PowerPoint</Application>
  <PresentationFormat>如螢幕大小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暗香撲面</vt:lpstr>
      <vt:lpstr>演說1407三國志的世界 講者： 掌門</vt:lpstr>
      <vt:lpstr>緒言</vt:lpstr>
      <vt:lpstr>演義與正史</vt:lpstr>
      <vt:lpstr>演義與正史</vt:lpstr>
      <vt:lpstr>演義與正史</vt:lpstr>
      <vt:lpstr>歷史轉折</vt:lpstr>
      <vt:lpstr>歷史轉折</vt:lpstr>
      <vt:lpstr>歷史轉折</vt:lpstr>
      <vt:lpstr>歷史轉折</vt:lpstr>
      <vt:lpstr>東亞史的精義</vt:lpstr>
      <vt:lpstr>東亞史的精義</vt:lpstr>
      <vt:lpstr>東亞史的精義</vt:lpstr>
      <vt:lpstr>東亞史的精義</vt:lpstr>
      <vt:lpstr>正統論及其流風遺緒</vt:lpstr>
      <vt:lpstr>正統論及其流風遺緒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演說1401日本史(上篇) 講者： 掌門</dc:title>
  <dc:creator>Alan</dc:creator>
  <cp:lastModifiedBy>Alan</cp:lastModifiedBy>
  <cp:revision>36</cp:revision>
  <dcterms:created xsi:type="dcterms:W3CDTF">2014-01-02T02:38:50Z</dcterms:created>
  <dcterms:modified xsi:type="dcterms:W3CDTF">2014-07-03T06:16:24Z</dcterms:modified>
</cp:coreProperties>
</file>