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>
        <p:scale>
          <a:sx n="90" d="100"/>
          <a:sy n="90" d="100"/>
        </p:scale>
        <p:origin x="-1234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516C497-2BEC-453C-9EA4-674EA7315E18}" type="datetimeFigureOut">
              <a:rPr lang="zh-HK" altLang="en-US" smtClean="0"/>
              <a:t>31/7/2014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HK" dirty="0"/>
              <a:t>演說</a:t>
            </a:r>
            <a:r>
              <a:rPr lang="en-US" altLang="zh-HK" dirty="0" smtClean="0"/>
              <a:t>1408</a:t>
            </a:r>
            <a:r>
              <a:rPr lang="zh-TW" altLang="zh-HK" b="1" dirty="0" smtClean="0"/>
              <a:t>從</a:t>
            </a:r>
            <a:r>
              <a:rPr lang="zh-TW" altLang="zh-HK" b="1" dirty="0"/>
              <a:t>神話到歷史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HK" dirty="0" smtClean="0"/>
              <a:t>講</a:t>
            </a:r>
            <a:r>
              <a:rPr lang="zh-TW" altLang="zh-HK" dirty="0"/>
              <a:t>者： 掌門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HK" dirty="0" smtClean="0"/>
              <a:t>《</a:t>
            </a:r>
            <a:r>
              <a:rPr lang="zh-TW" altLang="zh-HK" b="1" dirty="0"/>
              <a:t>從神話到歷史：神話時代、夏王朝</a:t>
            </a:r>
            <a:r>
              <a:rPr lang="zh-TW" altLang="zh-HK" dirty="0" smtClean="0"/>
              <a:t>》</a:t>
            </a:r>
            <a:r>
              <a:rPr lang="en-US" altLang="zh-HK" dirty="0" smtClean="0"/>
              <a:t>(2005) </a:t>
            </a:r>
          </a:p>
          <a:p>
            <a:r>
              <a:rPr lang="en-US" altLang="zh-HK" dirty="0" smtClean="0"/>
              <a:t>By</a:t>
            </a:r>
          </a:p>
          <a:p>
            <a:r>
              <a:rPr lang="zh-TW" altLang="zh-HK" b="1" dirty="0"/>
              <a:t>宮本一夫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23728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HK" dirty="0"/>
              <a:t>“</a:t>
            </a:r>
            <a:r>
              <a:rPr lang="zh-TW" altLang="zh-HK" dirty="0"/>
              <a:t>中國的歷史</a:t>
            </a:r>
            <a:r>
              <a:rPr lang="en-US" altLang="zh-HK" dirty="0"/>
              <a:t>”</a:t>
            </a:r>
            <a:r>
              <a:rPr lang="zh-TW" altLang="zh-HK" dirty="0"/>
              <a:t>系列第一冊，作者京都大學出身，專長東亞考古學和 比較考古學。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568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墓葬</a:t>
            </a:r>
            <a:r>
              <a:rPr lang="en-US" altLang="zh-TW" b="1" dirty="0"/>
              <a:t>(</a:t>
            </a:r>
            <a:r>
              <a:rPr lang="zh-HK" altLang="zh-HK" b="1" dirty="0"/>
              <a:t>葬殮方式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686320"/>
          </a:xfrm>
        </p:spPr>
        <p:txBody>
          <a:bodyPr>
            <a:normAutofit fontScale="85000" lnSpcReduction="20000"/>
          </a:bodyPr>
          <a:lstStyle/>
          <a:p>
            <a:r>
              <a:rPr lang="en-US" altLang="zh-HK" dirty="0" smtClean="0"/>
              <a:t>b</a:t>
            </a:r>
            <a:r>
              <a:rPr lang="zh-HK" altLang="zh-HK" b="1" dirty="0"/>
              <a:t>墓葬制式</a:t>
            </a:r>
            <a:endParaRPr lang="zh-TW" altLang="zh-HK" dirty="0"/>
          </a:p>
          <a:p>
            <a:r>
              <a:rPr lang="zh-HK" altLang="zh-HK" dirty="0"/>
              <a:t>首先是墓穴規模形成差距</a:t>
            </a:r>
            <a:r>
              <a:rPr lang="en-US" altLang="zh-HK" dirty="0"/>
              <a:t>, </a:t>
            </a:r>
            <a:r>
              <a:rPr lang="zh-HK" altLang="zh-HK" dirty="0"/>
              <a:t>尤其是外顯的土墩的大小</a:t>
            </a:r>
            <a:r>
              <a:rPr lang="en-US" altLang="zh-HK" dirty="0"/>
              <a:t>. </a:t>
            </a:r>
            <a:r>
              <a:rPr lang="zh-HK" altLang="zh-HK" dirty="0"/>
              <a:t>超大型</a:t>
            </a:r>
            <a:r>
              <a:rPr lang="zh-HK" altLang="zh-HK" b="1" dirty="0"/>
              <a:t>土墩墓</a:t>
            </a:r>
            <a:r>
              <a:rPr lang="zh-HK" altLang="zh-HK" dirty="0"/>
              <a:t>必為首領墓</a:t>
            </a:r>
            <a:r>
              <a:rPr lang="en-US" altLang="zh-HK" dirty="0"/>
              <a:t>, </a:t>
            </a:r>
            <a:r>
              <a:rPr lang="zh-HK" altLang="zh-HK" dirty="0"/>
              <a:t>因要調動很多勞動力才可竟功</a:t>
            </a:r>
            <a:r>
              <a:rPr lang="en-US" altLang="zh-HK" dirty="0"/>
              <a:t>. </a:t>
            </a:r>
            <a:r>
              <a:rPr lang="zh-HK" altLang="zh-HK" dirty="0"/>
              <a:t>人不准越級經營墓穴</a:t>
            </a:r>
            <a:r>
              <a:rPr lang="en-US" altLang="zh-HK" dirty="0"/>
              <a:t>, </a:t>
            </a:r>
            <a:r>
              <a:rPr lang="zh-HK" altLang="zh-HK" dirty="0"/>
              <a:t>因此墓穴規模恆與隨葬品豐儉成正比</a:t>
            </a:r>
            <a:r>
              <a:rPr lang="en-US" altLang="zh-HK" dirty="0"/>
              <a:t>.***</a:t>
            </a:r>
            <a:endParaRPr lang="zh-TW" altLang="zh-HK" dirty="0"/>
          </a:p>
          <a:p>
            <a:r>
              <a:rPr lang="zh-HK" altLang="zh-HK" dirty="0"/>
              <a:t>其次</a:t>
            </a:r>
            <a:r>
              <a:rPr lang="en-US" altLang="zh-HK" dirty="0"/>
              <a:t>,</a:t>
            </a:r>
            <a:r>
              <a:rPr lang="zh-HK" altLang="zh-HK" dirty="0"/>
              <a:t>葬殮</a:t>
            </a:r>
            <a:r>
              <a:rPr lang="zh-HK" altLang="zh-HK" b="1" dirty="0"/>
              <a:t>規格差距也不斷放大</a:t>
            </a:r>
            <a:r>
              <a:rPr lang="zh-HK" altLang="zh-HK" dirty="0"/>
              <a:t>，從古來的</a:t>
            </a:r>
            <a:r>
              <a:rPr lang="en-US" altLang="zh-HK" dirty="0"/>
              <a:t>“</a:t>
            </a:r>
            <a:r>
              <a:rPr lang="zh-HK" altLang="zh-HK" b="1" dirty="0"/>
              <a:t>土壙墓</a:t>
            </a:r>
            <a:r>
              <a:rPr lang="en-US" altLang="zh-HK" b="1" dirty="0"/>
              <a:t>”</a:t>
            </a:r>
            <a:r>
              <a:rPr lang="zh-HK" altLang="zh-HK" dirty="0"/>
              <a:t>，即挖坑將遺體直接埋葬；發展為以棺木承載遺體的</a:t>
            </a:r>
            <a:r>
              <a:rPr lang="en-US" altLang="zh-HK" dirty="0"/>
              <a:t>“</a:t>
            </a:r>
            <a:r>
              <a:rPr lang="zh-HK" altLang="zh-HK" b="1" dirty="0"/>
              <a:t>木棺墓</a:t>
            </a:r>
            <a:r>
              <a:rPr lang="en-US" altLang="zh-HK" b="1" dirty="0"/>
              <a:t>”</a:t>
            </a:r>
            <a:r>
              <a:rPr lang="zh-HK" altLang="zh-HK" b="1" dirty="0"/>
              <a:t>；</a:t>
            </a:r>
            <a:r>
              <a:rPr lang="zh-HK" altLang="zh-HK" dirty="0"/>
              <a:t>和先在地下設置一間木製的椁室，再將棺木置於其內的</a:t>
            </a:r>
            <a:r>
              <a:rPr lang="en-US" altLang="zh-HK" dirty="0"/>
              <a:t>“</a:t>
            </a:r>
            <a:r>
              <a:rPr lang="zh-HK" altLang="zh-HK" b="1" dirty="0"/>
              <a:t>木椁墓</a:t>
            </a:r>
            <a:r>
              <a:rPr lang="en-US" altLang="zh-HK" b="1" dirty="0"/>
              <a:t>”</a:t>
            </a:r>
            <a:r>
              <a:rPr lang="zh-HK" altLang="zh-HK" dirty="0"/>
              <a:t>。 木椁墓只埋葬首領貴人，其豪華者甚至設有雙重椁室。</a:t>
            </a:r>
            <a:endParaRPr lang="zh-HK" altLang="en-US" dirty="0"/>
          </a:p>
        </p:txBody>
      </p:sp>
      <p:pic>
        <p:nvPicPr>
          <p:cNvPr id="6146" name="Picture 2" descr="http://www.tokushima-maibun.net/siteshoukai/jyukan/furusiro/c_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2124378" cy="14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427855" y="291803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b="1" dirty="0"/>
              <a:t>土壙墓</a:t>
            </a:r>
            <a:endParaRPr lang="zh-HK" altLang="en-US" dirty="0"/>
          </a:p>
        </p:txBody>
      </p:sp>
      <p:pic>
        <p:nvPicPr>
          <p:cNvPr id="6148" name="Picture 4" descr="http://www13.plala.or.jp/adachiitami/hakkutsukodai2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6" y="3287363"/>
            <a:ext cx="2195479" cy="1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463403" y="48275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b="1" dirty="0"/>
              <a:t>木棺墓</a:t>
            </a:r>
            <a:endParaRPr lang="zh-HK" altLang="en-US" dirty="0"/>
          </a:p>
        </p:txBody>
      </p:sp>
      <p:pic>
        <p:nvPicPr>
          <p:cNvPr id="6150" name="Picture 6" descr="http://www.gyxs.net/pictures/6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86" y="5196862"/>
            <a:ext cx="2234281" cy="14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901258" y="6292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b="1" dirty="0"/>
              <a:t>木椁墓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603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HK" b="1" dirty="0"/>
              <a:t>墓</a:t>
            </a:r>
            <a:r>
              <a:rPr lang="zh-TW" altLang="zh-HK" b="1" dirty="0" smtClean="0"/>
              <a:t>葬</a:t>
            </a:r>
            <a:r>
              <a:rPr lang="en-US" altLang="zh-TW" b="1" dirty="0" smtClean="0"/>
              <a:t>(</a:t>
            </a:r>
            <a:r>
              <a:rPr lang="zh-HK" altLang="zh-HK" b="1" dirty="0"/>
              <a:t>隨葬</a:t>
            </a:r>
            <a:r>
              <a:rPr lang="zh-HK" altLang="zh-HK" b="1" dirty="0" smtClean="0"/>
              <a:t>物品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686320"/>
          </a:xfrm>
        </p:spPr>
        <p:txBody>
          <a:bodyPr>
            <a:normAutofit fontScale="77500" lnSpcReduction="20000"/>
          </a:bodyPr>
          <a:lstStyle/>
          <a:p>
            <a:r>
              <a:rPr lang="zh-HK" altLang="zh-HK" dirty="0" smtClean="0"/>
              <a:t>隨</a:t>
            </a:r>
            <a:r>
              <a:rPr lang="zh-HK" altLang="zh-HK" dirty="0"/>
              <a:t>葬物品可分為三類：</a:t>
            </a:r>
            <a:r>
              <a:rPr lang="en-US" altLang="zh-HK" dirty="0"/>
              <a:t>A</a:t>
            </a:r>
            <a:r>
              <a:rPr lang="zh-HK" altLang="zh-HK" dirty="0"/>
              <a:t>工具；</a:t>
            </a:r>
            <a:r>
              <a:rPr lang="en-US" altLang="zh-HK" dirty="0"/>
              <a:t>B</a:t>
            </a:r>
            <a:r>
              <a:rPr lang="zh-HK" altLang="zh-HK" dirty="0"/>
              <a:t>奢侈品；和</a:t>
            </a:r>
            <a:r>
              <a:rPr lang="en-US" altLang="zh-HK" dirty="0"/>
              <a:t>C</a:t>
            </a:r>
            <a:r>
              <a:rPr lang="zh-HK" altLang="zh-HK" dirty="0"/>
              <a:t>威信物。</a:t>
            </a:r>
            <a:endParaRPr lang="zh-TW" altLang="zh-HK" dirty="0"/>
          </a:p>
          <a:p>
            <a:r>
              <a:rPr lang="zh-HK" altLang="zh-HK" dirty="0"/>
              <a:t>其中關於「</a:t>
            </a:r>
            <a:r>
              <a:rPr lang="zh-HK" altLang="zh-HK" b="1" dirty="0"/>
              <a:t>性別差異</a:t>
            </a:r>
            <a:r>
              <a:rPr lang="en-US" altLang="zh-HK" b="1" dirty="0"/>
              <a:t>gender</a:t>
            </a:r>
            <a:r>
              <a:rPr lang="zh-HK" altLang="zh-HK" b="1" dirty="0"/>
              <a:t>」</a:t>
            </a:r>
            <a:r>
              <a:rPr lang="zh-HK" altLang="zh-HK" dirty="0"/>
              <a:t>之處特別重要，性別差異</a:t>
            </a:r>
            <a:r>
              <a:rPr lang="zh-HK" altLang="zh-HK" b="1" dirty="0"/>
              <a:t>是象徵性二元系統，隨著勞動的性別分工而出現，成為人類最根深柢固的意識形態</a:t>
            </a:r>
            <a:r>
              <a:rPr lang="zh-HK" altLang="zh-HK" dirty="0"/>
              <a:t>。</a:t>
            </a:r>
            <a:r>
              <a:rPr lang="en-US" altLang="zh-HK" dirty="0" smtClean="0"/>
              <a:t>****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en-US" altLang="zh-HK" dirty="0"/>
              <a:t>A</a:t>
            </a:r>
            <a:r>
              <a:rPr lang="zh-HK" altLang="zh-HK" b="1" dirty="0"/>
              <a:t>最早期的隨葬品是工具</a:t>
            </a:r>
            <a:r>
              <a:rPr lang="zh-HK" altLang="zh-HK" dirty="0"/>
              <a:t>，男為石鏟，女為磨盤和磨棒，有趣的是</a:t>
            </a:r>
            <a:r>
              <a:rPr lang="zh-HK" altLang="zh-HK" b="1" dirty="0"/>
              <a:t>兩個類別絕對不相混雜</a:t>
            </a:r>
            <a:r>
              <a:rPr lang="zh-HK" altLang="zh-HK" dirty="0"/>
              <a:t>。</a:t>
            </a:r>
            <a:r>
              <a:rPr lang="en-US" altLang="zh-HK" dirty="0"/>
              <a:t>*** </a:t>
            </a:r>
            <a:r>
              <a:rPr lang="zh-HK" altLang="zh-HK" dirty="0"/>
              <a:t>比較隨葬物品件數，</a:t>
            </a:r>
            <a:r>
              <a:rPr lang="zh-HK" altLang="zh-HK" b="1" dirty="0"/>
              <a:t>女性墓更有厚葬的傾向，証明其時尚未轉換成父系社會</a:t>
            </a:r>
            <a:r>
              <a:rPr lang="zh-HK" altLang="zh-HK" dirty="0"/>
              <a:t>，女性的社會地位較男性高</a:t>
            </a:r>
            <a:r>
              <a:rPr lang="zh-HK" altLang="zh-HK" dirty="0" smtClean="0"/>
              <a:t>。</a:t>
            </a:r>
            <a:endParaRPr lang="zh-TW" altLang="zh-HK" dirty="0"/>
          </a:p>
        </p:txBody>
      </p:sp>
      <p:sp>
        <p:nvSpPr>
          <p:cNvPr id="4" name="AutoShape 2" descr="data:image/jpeg;base64,/9j/4AAQSkZJRgABAQAAAQABAAD/2wCEAAkGBxQSEhQUExQWFhQUFRgYFxgYGBgYGhcXFxQXGBgWFxcaHCggHRwlGxcXITEhJSkrLi4uFx8zODMsNygtLisBCgoKDg0OGhAQFywkHCQsLCwsLCwsLCwsLCwsLCwsLCwsLCwsLCwsLCwsLCwsLCwsLCwsLCwsLCwsLCwsLCwsLP/AABEIAMIBAwMBIgACEQEDEQH/xAAbAAACAwEBAQAAAAAAAAAAAAAAAwIEBQEGB//EAEAQAAEDAgMECAQFAQcEAwAAAAEAAhEDITFBUQQSYXEFBoGRobHB8BMi0eEyQlJy8TMUI2KCkqKyY3PD0hUkwv/EABkBAQEBAQEBAAAAAAAAAAAAAAABAgMEBf/EACQRAQEAAgICAgEFAQAAAAAAAAABAhEDMSFREkEiExQjM2EE/9oADAMBAAIRAxEAPwD6YhEIhfEe0IRCIQCEQhAIQhFCEIQCEIQCEIQCEIQCEIQCEIQCEIQCEIQCEIQCEIQCEIQCEIQCEIQShEKUIhVEYRClCIQRhCRtm306X43Cf0i7j2DzWLW6zF1qdP8AzO/9R9VvHjyy6ibehRC8q/peq788ToAI7Y9Ut+11M3vn9xHeuk/577T5PXQiF5Bm01JHzu7XH6pzdrqA/jccMyn7e+z5PUoXm29J1h+YEA3kD3KuN6ZcPxNadYJEeal4Ml+TYQqlDpOm7Uc/srjXAiRccFyuNnZtxCkhRUUKSEEUKSrbZ0hTpf1HgHIYk8mi6slps4rzu3dY5luzgGPzuBj/ACjPmk9M9NGq002AtYR8zjZzh+kDIHVYtMbpAGBnuAC78fF95M2p7R0vXjedVcb2g7gN72ECFZo9K17Q90GMfmPjKyqnzvDcsbZxifBXNmbETfKZjl9F3+M9I1qfTVdpvDhqR6iFbZ1k/VT7nfZYrtJ1SK4gRGGeqxePG/RuvQO6ztH5D338k+j1jpHEOb2AjwMryjRAwgqJdpNstVP0sTdfQ6Tw4BzTIIkFTXlOgulvhDdddk9reMZjVeqo1WvG80gg5hefPC41qXbqFJCwqKFJCCUIhSQtIjC8z1g6xbhNKifnwc/JvAany54X+tHSnwKXy/1H2bwH5ndmXEheJ2OiDidO+V24uPfmpaYxvzSbudcyZOOBKtF8tFhA011PZ5I+Cch3R2KYbFoI3bTOJwsvSyKTE5olSaJE5cFJrYP3QcfTOI7EOcR8wFgnMZfs/hDmg2vEZoii2oZ7Vbwzz71E09Bw9QfVdbNvG+fvJFOaYM2tjy/lOo1yw/KYPmltg3nOPEWTKbffBLNjb2HaxUBycMR6hWoXnmvLCHNxGWozBXoKNQOaHDAiQvJycfxvjpqXbsIhShQr1AxrnHBrS7uErnpXmutXWM0Q5lGDUFnOxDCRgBm7yXm9nBc65kuG8SbnC8nEmTHaFVY51YkOP5t48S6XkntPitLZ6cE8o8LL24YzGaYt2k6iZth2d/iq7mumNL2048E/aK5Bvhz5ZQubPXYZAA3s9fd1pEdnotgXE/XI+anWptBucCLcYspEfzyCbUbvYkSLHwhFldO0AsAzF5OQ5JLpJ4dy7T2fUTHZirtHY/l3pgg2tbFTSVRbSNgQZn00UnGAZAl2ECMNBqtPbGsbNyXGxwGF7rOqNk78Y8MPfor0ztUAOSfsG1PY6WEgnETY3zauSHmJjU5FMFGM5WL/AK29j0btnxWzEOH4h6jh9Fbhec6C2iKgBtvgiOIMj6L0sLzcmPxvhqVGEKUIWNKkhdVPpja/g0KlTNrTH7jZv+4hak2PC9YNs+PtL/0s+RukA3Pa6exVWt98Lpew07gOwAx4+81bLO669kmppgM2ktIAmSMB6qxU2ksj4jN2cDlythkrfRdESCbHDtJt5r0m39BUarCxzbxZ35gddOzBTLOY62nm15lpBiCcvH34JrG2i2M4eHLDuWb0OT8OHGcgdYNleZh75wtoeTFvL3ool8Tplw7FF9XCxv2wptGGMz6fWVB3dAzHvRL+FeFF7S20xc45Wz95qZk/t1mUV0VWjG1/f8KyyDgZ0KtUOhN9n4gJwtvdpuFibNTdRrvpOjURheII4EJMpbqI0yOa0uhKtnMOXzDkcR3+az3tkcfsu9GV92q0cd0/5hbxhTkx3isvl6NZ3WKpu7LXP/SeO1zSB4laSxeuTyNjqxmWDsNRoPgvJjPMbrxPRuz/AC7x5GPfNalEW7fS6rdH0/kbyPn9vFWabCPcL11l6XYOhaO4C9jahcJJcJFxMAGy8t1r6HZs9ak6iN0VA6WjAFm7MDQh2HBauy9N1KTQ3c3wLCZBHCbyOxZPSe0Prv36sANEADAe89Yyhc8MM5lu9JbNeHaN7dmuSHuz1tHZ9lOiBplrB702ls28JaBIjPPXFdtI5sp+YE34TmRnyK0mta50CSRoIA0AOqzmUCXQbcb/AEW0KL91rgCMxPfe9lLEtUKrB8YtcIiePHRXW9CCtJe4hsmAIk9uX2VPbdlLXmpe8RfWCcFodH9Lta2HXxgjG5kzPnxU5N6/Emvt5HrV0E7Y92rTe59Jx3SHYgwYkgXBAPLtU9hqF9MHHx5StLrTt52ndosBDN7ecSLkiYgDLH7RdeyUPhsAvF7cTEz2KYy/H8l3N+EtgdFSmZwe3DQn6L2y8Ox9idPrl3L3K48s6dI4hdQuKheb681yKLGD8778mj6lvcvSLxHXasTtDGjBlPxeST4MHeunFN5JemPTgADEjyJ17VbEi2OHd/KTSq2wHMCDOh+qZul2M3AI7/47162DGVnYjDDlwlWq3Se0PZ8NzwAcYHzFuhd9LpTWEgC2HHuU90QOQwGHvRLIm3aNMAYACO4BPDY5KVFoxuRYQrNei2bYR/K1pNq76QOYNhFs0MoGLx7iy5TEYXUgTjkfNZETQzA5ezioMAzbdWBAsSY4jPhooCL48x4RoEVpbF0sWtDS3eLRYggWykHDxWc6m59V9V8BzwAAMGtaLCTiZvKlSGBFhqU0aThjyUmEl3DbjEuubEwZFweIP2TgJvp90qubHSFqkepY6QCMCJ7157r27/6w41WeEn0Wt0PU3qNM/wCGP9Py+ixev/8AQp8azR/sevHh4ydL0w9jbAyvK0miBJOGHbmfNZexjegZDww+y2HMsRiZkZxyBzhezFxpFZk2w7IscbfVK+AN4jewmMb/AGsmVDna3Hhko7ODvAxEZxzwnmCqqFSBbOI7JKnRfEkW0n7+7JZZvEuGGZPPgp75LYmw4cFFWtnZvvayZnPIYfdbG11DRa0RLYiJzGHh5LN6JqNYd4giGzMTjjHFbP8AaG1A6C1xBDgbiwPDOysc8u069ICxAIMRP3WLtHRrC4bsNBN7GRiPH0C0v7UKpkEiACB68beZXKtOTJzwyy1wUvjojNPRm64bv4L3jz1UX3kGJyg+BWls1T4e8XH5ImSZuDgG5WjtheZdthLiSPxYRAgTgMxaVqXwslOqNxMQTib4XOa9lszpY06tHkF5CrTBbY5wNYi06816nov+jS/7bf8AiF5ueeI6YLSEIXndAvnHTlfe2ysSLTuj/I0A+IX0dfKvif3tR+bnud3uJBXbh7tZyW6bSSfPiY+6s0mQZ9xM9yr0MeE5TaffirbYPPAruydTxBPcCDh7yTnUZNtJGcylNbkNLctFLZ2/LEm9x4+CqU2hLZsTwPuyu0XRhN1WpneJDQY42mE6g4kDdnstz8IVZRcLmOFvBT3xGEa89UmYjgLqbj798EUhzCcjPO2K6RB5eI9+Sm927n9pQzXG3gPYUHad7HLhrgu0zdcLiRhYeeKlu9yqpj3xS69ORwxU2BdmcEGl1eP9zH6XOHjPqszr7/SpD/rA91N60OrxtUB/UD3j7LP69n+7o/8Ae/8AG+y8sn8jd6YfRojdGsWzNjJHDRbTDHD+NVibE3u1WjUqxxPE5m4C9Uuo5XtysL5T2JrWmADERe5VMPOJ99isUq0wLjyyxHvFSVUK1LdGHjM+qQxhJaO8mcFac2cXWzE+mH8LtH5RvRMTb1tzCK7tBDiBwHCCQtHYCWfK0WdiSJgxiO5ZTa3zXi9yOdoW5snSADWt3STEEAGRj83ErTFWdi2ENBjEix7FB1IiQTAJ5zJ17YTDUbTOIAJFvt68EjbOkmNiZMRYSIvh7yU1tlm9M7Q1k0wAS6C6coiBzjwWbSY3HXCxnnOAT6zmve847xJOl7x6diDTFsLzjI0kWWum4YGywezrK9L0Z/Rpfsb/AMQvMB+Xl9Oxeo6P/pU/2N8l5+fqN4drCEIXmdC9pqbrHO/S0nuBK+X7KyW3kRHHHEeC+h9Yqm7stY4f3ZHa6w818+pG0AYZZ44Arvw9VKtbO35rC5BtronhhIwkmYIvOV85lJLd4+8NfBW6DJjdjN18cbeXku0YpobIjsMDGQcF1l5GQAHPDxwulNGOvO8yItl909ziOAz81UMY3CcjM6ReAO5NpVbktw9EhzyCL2Bxg59vJRbVAkDDIRMYm/HvwRDqj94zOPhHmpHAe/fJKFW4PC3FAEi0xjGOWfL0RTyQND9FGYMLjX2juUmvi2GPdog63n79hdN84uLgDn4+qBhPH7oa43QNtlqutzXFJp8FVWOgD89UftPnkqnXtk0aZ0rCO2m8K30N/VqftHmldd2TspP6XsP+7d//AEvNl/Y19PM7G+3vUq250iBn9FQ2VxGHADhGqs0qsGxxsZ42su8c0nUyS0zhaBnaJKaHbvf7lGzt3ja9u9MBAOGMcMfBJF2lvHI2046rrnSSB5ZZ28VEMiYH8DwwhQLY8bTMAn7eStAWQQS6LZ54WxTLgg75EYHmIyMBIqQY0BGHDCU74mfDgbps0tAzmCTgSBPOe5LpsgunHUnEziCcVWm4B58vRPr3GZz7ccPHsVmTNiRpgmeRiJ8fFQJ77ceyUEm04ZiePEKVeiRgfE2bOCdqVOPh2ZeJXq+jf6NP9jfILybnkA92umfcOxeu2ERTp/sb5BcefqN4HoQheZtm9ZaZdstYNEncm3AgnwBXz+iTGd/T+V9SXiOsHRPwagLRNN5kf4Xfp9Ry4LtxZfSVToNmOVsFZYYwvz7J8ZVOlIwvJw94K4x05SBPZPLlivQ5oA3IvOR1ByvjBVkuGMj5pkZAiPC6rEgERNhbhOQ1ThUgxOVhjABOEoJgnMcpzg58bSoVKeV7CAcoGq7EngQZ4cVJ7Q4fK7jMZ28IQRouEANxz0n3dS3zCrFhkyNfA4DgpMfzxk/ZQWi6PL3xTGusD7hIc+ROV89FOnVjkMuYVFgRxMXyjFdBm4ChTOFx/M2TaVONbqjoCa0Z+iW46qRKCx0J/UqH/CP+Sd1npb2y1hoze/0kO9EroL8dXhu+M/Rau00d9jmHBzS3/UCPVeTkv5uk6fNdkdIte31V5g8BZZewMLXOa6zmktcP8QOHeFoOrQGn65L1SOV7WnExjHL7cwp7uHLWYzA8EoHeAjnrJtkmhhsMYxGNpx96K6D9/EYkjDiclDaHCMpjADPTlguVKoiwFsr4nil1HTjx7oxulIru7Pfvkjfki05fyioZvkLWvllqnbIwTJyF+7XsWdNbL2hxkmTJz95YFM2Z5BAmcRGWpUalS9/HKclzZReYEeZ5q9C9UOJ0xt2JRf8ASxw4d/mo1KgmPZP8qAMXOeuOkKs6SbLramM8SQAvbgLyPQo+JWaAPlb8xOOGHjC9cvNzXzI3iEIQuLYSNu2UVWFhzwOhFwe9PQk8D59tlB1J265sOBM4/MCbEHMKOz1He+GNpxuvd7bsTKrd14nQ5jiCsSp1feHfKWublMgi3Ir048svbFjMcBEb04FsjOM5ySWiQTHlr9ytgdXHxO+N69pOPOPRUdo2F7LPG6IN8RhkdcO5bmcvVTSk1+MTpjcXJXWN/LJiP9N9M1ZpNIaQTbAk4CfzcfuhpaJgHQHGRaSIMKoQysJwsO+NSVynUmRBvjMY5eClUYDY5RHC031+6bs+mHbaw5e5RXDSMSBMWx0nFOZMXzy9+akReMyO44C+Si3j7OCqJ0XARz7M7K9Uq7xGQ8lnMMT793TjXH3iVRYLQffNFRw9+q5szHuu1hOhy7yrtLokn8ZgaN+uSzlnJ3V1s3oNnyucc3R2AfcrSUaVMNAAEAYBSXjyu7tuPLdaehnF39opguMAPYMTGDxraxGi86K4e3sPhovpaw+l+rbKxL2fI84/pcdSBnxHiuuHLrxUuO3mdgcNfcq6GAGRlEdtj69yq1egNqoy5rQ4AfldJ1wsVOhtJzaWkRZ0gjhB5rvM5enOzRlUNBFgBNhrnHDwUWViSdIOcgRY8vsouNjhJSm1QL4a639MVdoHsvhFrEG3crWz0hYTkTmb6CBlgqbtsBESOzRGz7X+LhmNPmESEh5WKlO+uZkeRFlB1QC0idBHfHvJRZXnDHQXk8LYrS2PqzUcQahDG4wLv5HIZarOWUnbU2zvjjS4ziwyV/ZOjqtYfKA0W+ZwMH9uvu63dm6BoscHBpJH6iSOcYLTXLLm9NTH2qdGbC2iwMbfMnMlW0IXC3bYQhCAQhCAQhRqPDRJIA4oJIISW7Uw4OHko1dsa3OToPrgmqK+09C0X/lj9pgd2CTU6vUzbeqAaAiOf4V2ttrjhYHTHvVU736nEExiZ7TK6z5e2fBT+ru5J+K24iXCPrlmqjtic3F9M3ODpkdgnvVupQk4nQXmL6o+Hylblv3U0pf2Y/qaBhJ3r8IDSruz9FNdjXbJyb6bx9E34NuMeq4aI98lbb7Fyj0HTGJc7tgeC0aNFrBDQANAsIUYMi3FWqO0PbnI0K55Y2/axrIVFu3GbttwN09m1NPDmudxsXZ6EIUUIQhAJO1bIyoIqNDhxy5Fcr7axlnOAOmPkqNTpkEkMYTH5jYd2Ksl+hB/VqicN9vJ0/8AKSo0urFEGSXu4OcM/wBoB8UqrWqOxe4cB8o8PVV3B36nd5+q6fl7Z8emnT6u7M128KQniXOHcTCs0ei6LPw0mD/KFimtWiBUcNM1L+31xHzAgcBfthS45ezcb9Og1v4WtHIAeSYsX/5KrODe77q3s/SQP44bxyP0WbjV2voXGuBEi4XVlQhCEAhCEAhC44wgVtNfdGpOH1Ky6jy4yb+8lbfcyuCmtzwiuKU9i4aUK38Pgj4au0UzTupETJVr4aPhJtVR7ZyXNw81c+HCNxNhAagNEp/w10MTaaV/hpjaabuJjRZNiv8ADXSxP3VwNV+RpDZyQYyOSuKsWqyueSwLM2zbC6WssMzmeWnNWttdbd1x5Ku2kkKzjs8q0yjCeKSnuLe0V3Ukt1Mq7uLgYrs0qbkLgpXVxzFEU1NmiHUbJb6Mq6aa4GJs0pMY5uBI5GFdobWRZwnjn9134a7uKXVVbZUBwMqSotaQZCutMhYsV1CEIBLqXTEIEfDUtxNQmwrcRuJqE2FbqN1NQmwrcRuJqE2FbqA1NQmwvdRupiE2IQiFNCbCy1MQhAmqySgMTV1ArcRuJqE2FBqN1NQmwrcXNxOQmwrdXNxOQmwoNRuJqE2FbqmxSQgEIQg6hCEAhCEAhCEAhCEAhCEAhCEAhCEAhCEAhCEAhCEAhCEAhCEAhCEAhCEAhCEAhCEAh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4" descr="data:image/jpeg;base64,/9j/4AAQSkZJRgABAQAAAQABAAD/2wCEAAkGBxQSEhQUExQWFhQUFRgYFxgYGBgYGhcXFxQXGBgWFxcaHCggHRwlGxcXITEhJSkrLi4uFx8zODMsNygtLisBCgoKDg0OGhAQFywkHCQsLCwsLCwsLCwsLCwsLCwsLCwsLCwsLCwsLCwsLCwsLCwsLCwsLCwsLCwsLCwsLCwsLP/AABEIAMIBAwMBIgACEQEDEQH/xAAbAAACAwEBAQAAAAAAAAAAAAAAAwIEBQEGB//EAEAQAAEDAgMECAQFAQcEAwAAAAEAAhEDITFBUQQSYXEFBoGRobHB8BMi0eEyQlJy8TMUI2KCkqKyY3PD0hUkwv/EABkBAQEBAQEBAAAAAAAAAAAAAAABAgMEBf/EACQRAQEAAgICAgEFAQAAAAAAAAABAhEDMSFREkEiExQjM2EE/9oADAMBAAIRAxEAPwD6YhEIhfEe0IRCIQCEQhAIQhFCEIQCEIQCEIQCEIQCEIQCEIQCEIQCEIQCEIQCEIQCEIQCEIQCEIQShEKUIhVEYRClCIQRhCRtm306X43Cf0i7j2DzWLW6zF1qdP8AzO/9R9VvHjyy6ibehRC8q/peq788ToAI7Y9Ut+11M3vn9xHeuk/577T5PXQiF5Bm01JHzu7XH6pzdrqA/jccMyn7e+z5PUoXm29J1h+YEA3kD3KuN6ZcPxNadYJEeal4Ml+TYQqlDpOm7Uc/srjXAiRccFyuNnZtxCkhRUUKSEEUKSrbZ0hTpf1HgHIYk8mi6slps4rzu3dY5luzgGPzuBj/ACjPmk9M9NGq002AtYR8zjZzh+kDIHVYtMbpAGBnuAC78fF95M2p7R0vXjedVcb2g7gN72ECFZo9K17Q90GMfmPjKyqnzvDcsbZxifBXNmbETfKZjl9F3+M9I1qfTVdpvDhqR6iFbZ1k/VT7nfZYrtJ1SK4gRGGeqxePG/RuvQO6ztH5D338k+j1jpHEOb2AjwMryjRAwgqJdpNstVP0sTdfQ6Tw4BzTIIkFTXlOgulvhDdddk9reMZjVeqo1WvG80gg5hefPC41qXbqFJCwqKFJCCUIhSQtIjC8z1g6xbhNKifnwc/JvAany54X+tHSnwKXy/1H2bwH5ndmXEheJ2OiDidO+V24uPfmpaYxvzSbudcyZOOBKtF8tFhA011PZ5I+Cch3R2KYbFoI3bTOJwsvSyKTE5olSaJE5cFJrYP3QcfTOI7EOcR8wFgnMZfs/hDmg2vEZoii2oZ7Vbwzz71E09Bw9QfVdbNvG+fvJFOaYM2tjy/lOo1yw/KYPmltg3nOPEWTKbffBLNjb2HaxUBycMR6hWoXnmvLCHNxGWozBXoKNQOaHDAiQvJycfxvjpqXbsIhShQr1AxrnHBrS7uErnpXmutXWM0Q5lGDUFnOxDCRgBm7yXm9nBc65kuG8SbnC8nEmTHaFVY51YkOP5t48S6XkntPitLZ6cE8o8LL24YzGaYt2k6iZth2d/iq7mumNL2048E/aK5Bvhz5ZQubPXYZAA3s9fd1pEdnotgXE/XI+anWptBucCLcYspEfzyCbUbvYkSLHwhFldO0AsAzF5OQ5JLpJ4dy7T2fUTHZirtHY/l3pgg2tbFTSVRbSNgQZn00UnGAZAl2ECMNBqtPbGsbNyXGxwGF7rOqNk78Y8MPfor0ztUAOSfsG1PY6WEgnETY3zauSHmJjU5FMFGM5WL/AK29j0btnxWzEOH4h6jh9Fbhec6C2iKgBtvgiOIMj6L0sLzcmPxvhqVGEKUIWNKkhdVPpja/g0KlTNrTH7jZv+4hak2PC9YNs+PtL/0s+RukA3Pa6exVWt98Lpew07gOwAx4+81bLO669kmppgM2ktIAmSMB6qxU2ksj4jN2cDlythkrfRdESCbHDtJt5r0m39BUarCxzbxZ35gddOzBTLOY62nm15lpBiCcvH34JrG2i2M4eHLDuWb0OT8OHGcgdYNleZh75wtoeTFvL3ool8Tplw7FF9XCxv2wptGGMz6fWVB3dAzHvRL+FeFF7S20xc45Wz95qZk/t1mUV0VWjG1/f8KyyDgZ0KtUOhN9n4gJwtvdpuFibNTdRrvpOjURheII4EJMpbqI0yOa0uhKtnMOXzDkcR3+az3tkcfsu9GV92q0cd0/5hbxhTkx3isvl6NZ3WKpu7LXP/SeO1zSB4laSxeuTyNjqxmWDsNRoPgvJjPMbrxPRuz/AC7x5GPfNalEW7fS6rdH0/kbyPn9vFWabCPcL11l6XYOhaO4C9jahcJJcJFxMAGy8t1r6HZs9ak6iN0VA6WjAFm7MDQh2HBauy9N1KTQ3c3wLCZBHCbyOxZPSe0Prv36sANEADAe89Yyhc8MM5lu9JbNeHaN7dmuSHuz1tHZ9lOiBplrB702ls28JaBIjPPXFdtI5sp+YE34TmRnyK0mta50CSRoIA0AOqzmUCXQbcb/AEW0KL91rgCMxPfe9lLEtUKrB8YtcIiePHRXW9CCtJe4hsmAIk9uX2VPbdlLXmpe8RfWCcFodH9Lta2HXxgjG5kzPnxU5N6/Emvt5HrV0E7Y92rTe59Jx3SHYgwYkgXBAPLtU9hqF9MHHx5StLrTt52ndosBDN7ecSLkiYgDLH7RdeyUPhsAvF7cTEz2KYy/H8l3N+EtgdFSmZwe3DQn6L2y8Ox9idPrl3L3K48s6dI4hdQuKheb681yKLGD8778mj6lvcvSLxHXasTtDGjBlPxeST4MHeunFN5JemPTgADEjyJ17VbEi2OHd/KTSq2wHMCDOh+qZul2M3AI7/47162DGVnYjDDlwlWq3Se0PZ8NzwAcYHzFuhd9LpTWEgC2HHuU90QOQwGHvRLIm3aNMAYACO4BPDY5KVFoxuRYQrNei2bYR/K1pNq76QOYNhFs0MoGLx7iy5TEYXUgTjkfNZETQzA5ezioMAzbdWBAsSY4jPhooCL48x4RoEVpbF0sWtDS3eLRYggWykHDxWc6m59V9V8BzwAAMGtaLCTiZvKlSGBFhqU0aThjyUmEl3DbjEuubEwZFweIP2TgJvp90qubHSFqkepY6QCMCJ7157r27/6w41WeEn0Wt0PU3qNM/wCGP9Py+ixev/8AQp8azR/sevHh4ydL0w9jbAyvK0miBJOGHbmfNZexjegZDww+y2HMsRiZkZxyBzhezFxpFZk2w7IscbfVK+AN4jewmMb/AGsmVDna3Hhko7ODvAxEZxzwnmCqqFSBbOI7JKnRfEkW0n7+7JZZvEuGGZPPgp75LYmw4cFFWtnZvvayZnPIYfdbG11DRa0RLYiJzGHh5LN6JqNYd4giGzMTjjHFbP8AaG1A6C1xBDgbiwPDOysc8u069ICxAIMRP3WLtHRrC4bsNBN7GRiPH0C0v7UKpkEiACB68beZXKtOTJzwyy1wUvjojNPRm64bv4L3jz1UX3kGJyg+BWls1T4e8XH5ImSZuDgG5WjtheZdthLiSPxYRAgTgMxaVqXwslOqNxMQTib4XOa9lszpY06tHkF5CrTBbY5wNYi06816nov+jS/7bf8AiF5ueeI6YLSEIXndAvnHTlfe2ysSLTuj/I0A+IX0dfKvif3tR+bnud3uJBXbh7tZyW6bSSfPiY+6s0mQZ9xM9yr0MeE5TaffirbYPPAruydTxBPcCDh7yTnUZNtJGcylNbkNLctFLZ2/LEm9x4+CqU2hLZsTwPuyu0XRhN1WpneJDQY42mE6g4kDdnstz8IVZRcLmOFvBT3xGEa89UmYjgLqbj798EUhzCcjPO2K6RB5eI9+Sm927n9pQzXG3gPYUHad7HLhrgu0zdcLiRhYeeKlu9yqpj3xS69ORwxU2BdmcEGl1eP9zH6XOHjPqszr7/SpD/rA91N60OrxtUB/UD3j7LP69n+7o/8Ae/8AG+y8sn8jd6YfRojdGsWzNjJHDRbTDHD+NVibE3u1WjUqxxPE5m4C9Uuo5XtysL5T2JrWmADERe5VMPOJ99isUq0wLjyyxHvFSVUK1LdGHjM+qQxhJaO8mcFac2cXWzE+mH8LtH5RvRMTb1tzCK7tBDiBwHCCQtHYCWfK0WdiSJgxiO5ZTa3zXi9yOdoW5snSADWt3STEEAGRj83ErTFWdi2ENBjEix7FB1IiQTAJ5zJ17YTDUbTOIAJFvt68EjbOkmNiZMRYSIvh7yU1tlm9M7Q1k0wAS6C6coiBzjwWbSY3HXCxnnOAT6zmve847xJOl7x6diDTFsLzjI0kWWum4YGywezrK9L0Z/Rpfsb/AMQvMB+Xl9Oxeo6P/pU/2N8l5+fqN4drCEIXmdC9pqbrHO/S0nuBK+X7KyW3kRHHHEeC+h9Yqm7stY4f3ZHa6w818+pG0AYZZ44Arvw9VKtbO35rC5BtronhhIwkmYIvOV85lJLd4+8NfBW6DJjdjN18cbeXku0YpobIjsMDGQcF1l5GQAHPDxwulNGOvO8yItl909ziOAz81UMY3CcjM6ReAO5NpVbktw9EhzyCL2Bxg59vJRbVAkDDIRMYm/HvwRDqj94zOPhHmpHAe/fJKFW4PC3FAEi0xjGOWfL0RTyQND9FGYMLjX2juUmvi2GPdog63n79hdN84uLgDn4+qBhPH7oa43QNtlqutzXFJp8FVWOgD89UftPnkqnXtk0aZ0rCO2m8K30N/VqftHmldd2TspP6XsP+7d//AEvNl/Y19PM7G+3vUq250iBn9FQ2VxGHADhGqs0qsGxxsZ42su8c0nUyS0zhaBnaJKaHbvf7lGzt3ja9u9MBAOGMcMfBJF2lvHI2046rrnSSB5ZZ28VEMiYH8DwwhQLY8bTMAn7eStAWQQS6LZ54WxTLgg75EYHmIyMBIqQY0BGHDCU74mfDgbps0tAzmCTgSBPOe5LpsgunHUnEziCcVWm4B58vRPr3GZz7ccPHsVmTNiRpgmeRiJ8fFQJ77ceyUEm04ZiePEKVeiRgfE2bOCdqVOPh2ZeJXq+jf6NP9jfILybnkA92umfcOxeu2ERTp/sb5BcefqN4HoQheZtm9ZaZdstYNEncm3AgnwBXz+iTGd/T+V9SXiOsHRPwagLRNN5kf4Xfp9Ry4LtxZfSVToNmOVsFZYYwvz7J8ZVOlIwvJw94K4x05SBPZPLlivQ5oA3IvOR1ByvjBVkuGMj5pkZAiPC6rEgERNhbhOQ1ThUgxOVhjABOEoJgnMcpzg58bSoVKeV7CAcoGq7EngQZ4cVJ7Q4fK7jMZ28IQRouEANxz0n3dS3zCrFhkyNfA4DgpMfzxk/ZQWi6PL3xTGusD7hIc+ROV89FOnVjkMuYVFgRxMXyjFdBm4ChTOFx/M2TaVONbqjoCa0Z+iW46qRKCx0J/UqH/CP+Sd1npb2y1hoze/0kO9EroL8dXhu+M/Rau00d9jmHBzS3/UCPVeTkv5uk6fNdkdIte31V5g8BZZewMLXOa6zmktcP8QOHeFoOrQGn65L1SOV7WnExjHL7cwp7uHLWYzA8EoHeAjnrJtkmhhsMYxGNpx96K6D9/EYkjDiclDaHCMpjADPTlguVKoiwFsr4nil1HTjx7oxulIru7Pfvkjfki05fyioZvkLWvllqnbIwTJyF+7XsWdNbL2hxkmTJz95YFM2Z5BAmcRGWpUalS9/HKclzZReYEeZ5q9C9UOJ0xt2JRf8ASxw4d/mo1KgmPZP8qAMXOeuOkKs6SbLramM8SQAvbgLyPQo+JWaAPlb8xOOGHjC9cvNzXzI3iEIQuLYSNu2UVWFhzwOhFwe9PQk8D59tlB1J265sOBM4/MCbEHMKOz1He+GNpxuvd7bsTKrd14nQ5jiCsSp1feHfKWublMgi3Ir048svbFjMcBEb04FsjOM5ySWiQTHlr9ytgdXHxO+N69pOPOPRUdo2F7LPG6IN8RhkdcO5bmcvVTSk1+MTpjcXJXWN/LJiP9N9M1ZpNIaQTbAk4CfzcfuhpaJgHQHGRaSIMKoQysJwsO+NSVynUmRBvjMY5eClUYDY5RHC031+6bs+mHbaw5e5RXDSMSBMWx0nFOZMXzy9+akReMyO44C+Si3j7OCqJ0XARz7M7K9Uq7xGQ8lnMMT793TjXH3iVRYLQffNFRw9+q5szHuu1hOhy7yrtLokn8ZgaN+uSzlnJ3V1s3oNnyucc3R2AfcrSUaVMNAAEAYBSXjyu7tuPLdaehnF39opguMAPYMTGDxraxGi86K4e3sPhovpaw+l+rbKxL2fI84/pcdSBnxHiuuHLrxUuO3mdgcNfcq6GAGRlEdtj69yq1egNqoy5rQ4AfldJ1wsVOhtJzaWkRZ0gjhB5rvM5enOzRlUNBFgBNhrnHDwUWViSdIOcgRY8vsouNjhJSm1QL4a639MVdoHsvhFrEG3crWz0hYTkTmb6CBlgqbtsBESOzRGz7X+LhmNPmESEh5WKlO+uZkeRFlB1QC0idBHfHvJRZXnDHQXk8LYrS2PqzUcQahDG4wLv5HIZarOWUnbU2zvjjS4ziwyV/ZOjqtYfKA0W+ZwMH9uvu63dm6BoscHBpJH6iSOcYLTXLLm9NTH2qdGbC2iwMbfMnMlW0IXC3bYQhCAQhCAQhRqPDRJIA4oJIISW7Uw4OHko1dsa3OToPrgmqK+09C0X/lj9pgd2CTU6vUzbeqAaAiOf4V2ttrjhYHTHvVU736nEExiZ7TK6z5e2fBT+ru5J+K24iXCPrlmqjtic3F9M3ODpkdgnvVupQk4nQXmL6o+Hylblv3U0pf2Y/qaBhJ3r8IDSruz9FNdjXbJyb6bx9E34NuMeq4aI98lbb7Fyj0HTGJc7tgeC0aNFrBDQANAsIUYMi3FWqO0PbnI0K55Y2/axrIVFu3GbttwN09m1NPDmudxsXZ6EIUUIQhAJO1bIyoIqNDhxy5Fcr7axlnOAOmPkqNTpkEkMYTH5jYd2Ksl+hB/VqicN9vJ0/8AKSo0urFEGSXu4OcM/wBoB8UqrWqOxe4cB8o8PVV3B36nd5+q6fl7Z8emnT6u7M128KQniXOHcTCs0ei6LPw0mD/KFimtWiBUcNM1L+31xHzAgcBfthS45ezcb9Og1v4WtHIAeSYsX/5KrODe77q3s/SQP44bxyP0WbjV2voXGuBEi4XVlQhCEAhCEAhC44wgVtNfdGpOH1Ky6jy4yb+8lbfcyuCmtzwiuKU9i4aUK38Pgj4au0UzTupETJVr4aPhJtVR7ZyXNw81c+HCNxNhAagNEp/w10MTaaV/hpjaabuJjRZNiv8ADXSxP3VwNV+RpDZyQYyOSuKsWqyueSwLM2zbC6WssMzmeWnNWttdbd1x5Ku2kkKzjs8q0yjCeKSnuLe0V3Ukt1Mq7uLgYrs0qbkLgpXVxzFEU1NmiHUbJb6Mq6aa4GJs0pMY5uBI5GFdobWRZwnjn9134a7uKXVVbZUBwMqSotaQZCutMhYsV1CEIBLqXTEIEfDUtxNQmwrcRuJqE2FbqN1NQmwrcRuJqE2FbqA1NQmwvdRupiE2IQiFNCbCy1MQhAmqySgMTV1ArcRuJqE2FBqN1NQmwrcXNxOQmwrdXNxOQmwoNRuJqE2FbqmxSQgEIQg6hCEAhCEAhCEAhCEAhCEAhCEAhCEAhCEAhCEAhCEAhCEAhCEAhCEAhCEAhCEAhCEAhC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" name="AutoShape 6" descr="data:image/jpeg;base64,/9j/4AAQSkZJRgABAQAAAQABAAD/2wCEAAkGBxQSEhQUExQWFhQUFRgYFxgYGBgYGhcXFxQXGBgWFxcaHCggHRwlGxcXITEhJSkrLi4uFx8zODMsNygtLisBCgoKDg0OGhAQFywkHCQsLCwsLCwsLCwsLCwsLCwsLCwsLCwsLCwsLCwsLCwsLCwsLCwsLCwsLCwsLCwsLCwsLP/AABEIAMIBAwMBIgACEQEDEQH/xAAbAAACAwEBAQAAAAAAAAAAAAAAAwIEBQEGB//EAEAQAAEDAgMECAQFAQcEAwAAAAEAAhEDITFBUQQSYXEFBoGRobHB8BMi0eEyQlJy8TMUI2KCkqKyY3PD0hUkwv/EABkBAQEBAQEBAAAAAAAAAAAAAAABAgMEBf/EACQRAQEAAgICAgEFAQAAAAAAAAABAhEDMSFREkEiExQjM2EE/9oADAMBAAIRAxEAPwD6YhEIhfEe0IRCIQCEQhAIQhFCEIQCEIQCEIQCEIQCEIQCEIQCEIQCEIQCEIQCEIQCEIQCEIQCEIQShEKUIhVEYRClCIQRhCRtm306X43Cf0i7j2DzWLW6zF1qdP8AzO/9R9VvHjyy6ibehRC8q/peq788ToAI7Y9Ut+11M3vn9xHeuk/577T5PXQiF5Bm01JHzu7XH6pzdrqA/jccMyn7e+z5PUoXm29J1h+YEA3kD3KuN6ZcPxNadYJEeal4Ml+TYQqlDpOm7Uc/srjXAiRccFyuNnZtxCkhRUUKSEEUKSrbZ0hTpf1HgHIYk8mi6slps4rzu3dY5luzgGPzuBj/ACjPmk9M9NGq002AtYR8zjZzh+kDIHVYtMbpAGBnuAC78fF95M2p7R0vXjedVcb2g7gN72ECFZo9K17Q90GMfmPjKyqnzvDcsbZxifBXNmbETfKZjl9F3+M9I1qfTVdpvDhqR6iFbZ1k/VT7nfZYrtJ1SK4gRGGeqxePG/RuvQO6ztH5D338k+j1jpHEOb2AjwMryjRAwgqJdpNstVP0sTdfQ6Tw4BzTIIkFTXlOgulvhDdddk9reMZjVeqo1WvG80gg5hefPC41qXbqFJCwqKFJCCUIhSQtIjC8z1g6xbhNKifnwc/JvAany54X+tHSnwKXy/1H2bwH5ndmXEheJ2OiDidO+V24uPfmpaYxvzSbudcyZOOBKtF8tFhA011PZ5I+Cch3R2KYbFoI3bTOJwsvSyKTE5olSaJE5cFJrYP3QcfTOI7EOcR8wFgnMZfs/hDmg2vEZoii2oZ7Vbwzz71E09Bw9QfVdbNvG+fvJFOaYM2tjy/lOo1yw/KYPmltg3nOPEWTKbffBLNjb2HaxUBycMR6hWoXnmvLCHNxGWozBXoKNQOaHDAiQvJycfxvjpqXbsIhShQr1AxrnHBrS7uErnpXmutXWM0Q5lGDUFnOxDCRgBm7yXm9nBc65kuG8SbnC8nEmTHaFVY51YkOP5t48S6XkntPitLZ6cE8o8LL24YzGaYt2k6iZth2d/iq7mumNL2048E/aK5Bvhz5ZQubPXYZAA3s9fd1pEdnotgXE/XI+anWptBucCLcYspEfzyCbUbvYkSLHwhFldO0AsAzF5OQ5JLpJ4dy7T2fUTHZirtHY/l3pgg2tbFTSVRbSNgQZn00UnGAZAl2ECMNBqtPbGsbNyXGxwGF7rOqNk78Y8MPfor0ztUAOSfsG1PY6WEgnETY3zauSHmJjU5FMFGM5WL/AK29j0btnxWzEOH4h6jh9Fbhec6C2iKgBtvgiOIMj6L0sLzcmPxvhqVGEKUIWNKkhdVPpja/g0KlTNrTH7jZv+4hak2PC9YNs+PtL/0s+RukA3Pa6exVWt98Lpew07gOwAx4+81bLO669kmppgM2ktIAmSMB6qxU2ksj4jN2cDlythkrfRdESCbHDtJt5r0m39BUarCxzbxZ35gddOzBTLOY62nm15lpBiCcvH34JrG2i2M4eHLDuWb0OT8OHGcgdYNleZh75wtoeTFvL3ool8Tplw7FF9XCxv2wptGGMz6fWVB3dAzHvRL+FeFF7S20xc45Wz95qZk/t1mUV0VWjG1/f8KyyDgZ0KtUOhN9n4gJwtvdpuFibNTdRrvpOjURheII4EJMpbqI0yOa0uhKtnMOXzDkcR3+az3tkcfsu9GV92q0cd0/5hbxhTkx3isvl6NZ3WKpu7LXP/SeO1zSB4laSxeuTyNjqxmWDsNRoPgvJjPMbrxPRuz/AC7x5GPfNalEW7fS6rdH0/kbyPn9vFWabCPcL11l6XYOhaO4C9jahcJJcJFxMAGy8t1r6HZs9ak6iN0VA6WjAFm7MDQh2HBauy9N1KTQ3c3wLCZBHCbyOxZPSe0Prv36sANEADAe89Yyhc8MM5lu9JbNeHaN7dmuSHuz1tHZ9lOiBplrB702ls28JaBIjPPXFdtI5sp+YE34TmRnyK0mta50CSRoIA0AOqzmUCXQbcb/AEW0KL91rgCMxPfe9lLEtUKrB8YtcIiePHRXW9CCtJe4hsmAIk9uX2VPbdlLXmpe8RfWCcFodH9Lta2HXxgjG5kzPnxU5N6/Emvt5HrV0E7Y92rTe59Jx3SHYgwYkgXBAPLtU9hqF9MHHx5StLrTt52ndosBDN7ecSLkiYgDLH7RdeyUPhsAvF7cTEz2KYy/H8l3N+EtgdFSmZwe3DQn6L2y8Ox9idPrl3L3K48s6dI4hdQuKheb681yKLGD8778mj6lvcvSLxHXasTtDGjBlPxeST4MHeunFN5JemPTgADEjyJ17VbEi2OHd/KTSq2wHMCDOh+qZul2M3AI7/47162DGVnYjDDlwlWq3Se0PZ8NzwAcYHzFuhd9LpTWEgC2HHuU90QOQwGHvRLIm3aNMAYACO4BPDY5KVFoxuRYQrNei2bYR/K1pNq76QOYNhFs0MoGLx7iy5TEYXUgTjkfNZETQzA5ezioMAzbdWBAsSY4jPhooCL48x4RoEVpbF0sWtDS3eLRYggWykHDxWc6m59V9V8BzwAAMGtaLCTiZvKlSGBFhqU0aThjyUmEl3DbjEuubEwZFweIP2TgJvp90qubHSFqkepY6QCMCJ7157r27/6w41WeEn0Wt0PU3qNM/wCGP9Py+ixev/8AQp8azR/sevHh4ydL0w9jbAyvK0miBJOGHbmfNZexjegZDww+y2HMsRiZkZxyBzhezFxpFZk2w7IscbfVK+AN4jewmMb/AGsmVDna3Hhko7ODvAxEZxzwnmCqqFSBbOI7JKnRfEkW0n7+7JZZvEuGGZPPgp75LYmw4cFFWtnZvvayZnPIYfdbG11DRa0RLYiJzGHh5LN6JqNYd4giGzMTjjHFbP8AaG1A6C1xBDgbiwPDOysc8u069ICxAIMRP3WLtHRrC4bsNBN7GRiPH0C0v7UKpkEiACB68beZXKtOTJzwyy1wUvjojNPRm64bv4L3jz1UX3kGJyg+BWls1T4e8XH5ImSZuDgG5WjtheZdthLiSPxYRAgTgMxaVqXwslOqNxMQTib4XOa9lszpY06tHkF5CrTBbY5wNYi06816nov+jS/7bf8AiF5ueeI6YLSEIXndAvnHTlfe2ysSLTuj/I0A+IX0dfKvif3tR+bnud3uJBXbh7tZyW6bSSfPiY+6s0mQZ9xM9yr0MeE5TaffirbYPPAruydTxBPcCDh7yTnUZNtJGcylNbkNLctFLZ2/LEm9x4+CqU2hLZsTwPuyu0XRhN1WpneJDQY42mE6g4kDdnstz8IVZRcLmOFvBT3xGEa89UmYjgLqbj798EUhzCcjPO2K6RB5eI9+Sm927n9pQzXG3gPYUHad7HLhrgu0zdcLiRhYeeKlu9yqpj3xS69ORwxU2BdmcEGl1eP9zH6XOHjPqszr7/SpD/rA91N60OrxtUB/UD3j7LP69n+7o/8Ae/8AG+y8sn8jd6YfRojdGsWzNjJHDRbTDHD+NVibE3u1WjUqxxPE5m4C9Uuo5XtysL5T2JrWmADERe5VMPOJ99isUq0wLjyyxHvFSVUK1LdGHjM+qQxhJaO8mcFac2cXWzE+mH8LtH5RvRMTb1tzCK7tBDiBwHCCQtHYCWfK0WdiSJgxiO5ZTa3zXi9yOdoW5snSADWt3STEEAGRj83ErTFWdi2ENBjEix7FB1IiQTAJ5zJ17YTDUbTOIAJFvt68EjbOkmNiZMRYSIvh7yU1tlm9M7Q1k0wAS6C6coiBzjwWbSY3HXCxnnOAT6zmve847xJOl7x6diDTFsLzjI0kWWum4YGywezrK9L0Z/Rpfsb/AMQvMB+Xl9Oxeo6P/pU/2N8l5+fqN4drCEIXmdC9pqbrHO/S0nuBK+X7KyW3kRHHHEeC+h9Yqm7stY4f3ZHa6w818+pG0AYZZ44Arvw9VKtbO35rC5BtronhhIwkmYIvOV85lJLd4+8NfBW6DJjdjN18cbeXku0YpobIjsMDGQcF1l5GQAHPDxwulNGOvO8yItl909ziOAz81UMY3CcjM6ReAO5NpVbktw9EhzyCL2Bxg59vJRbVAkDDIRMYm/HvwRDqj94zOPhHmpHAe/fJKFW4PC3FAEi0xjGOWfL0RTyQND9FGYMLjX2juUmvi2GPdog63n79hdN84uLgDn4+qBhPH7oa43QNtlqutzXFJp8FVWOgD89UftPnkqnXtk0aZ0rCO2m8K30N/VqftHmldd2TspP6XsP+7d//AEvNl/Y19PM7G+3vUq250iBn9FQ2VxGHADhGqs0qsGxxsZ42su8c0nUyS0zhaBnaJKaHbvf7lGzt3ja9u9MBAOGMcMfBJF2lvHI2046rrnSSB5ZZ28VEMiYH8DwwhQLY8bTMAn7eStAWQQS6LZ54WxTLgg75EYHmIyMBIqQY0BGHDCU74mfDgbps0tAzmCTgSBPOe5LpsgunHUnEziCcVWm4B58vRPr3GZz7ccPHsVmTNiRpgmeRiJ8fFQJ77ceyUEm04ZiePEKVeiRgfE2bOCdqVOPh2ZeJXq+jf6NP9jfILybnkA92umfcOxeu2ERTp/sb5BcefqN4HoQheZtm9ZaZdstYNEncm3AgnwBXz+iTGd/T+V9SXiOsHRPwagLRNN5kf4Xfp9Ry4LtxZfSVToNmOVsFZYYwvz7J8ZVOlIwvJw94K4x05SBPZPLlivQ5oA3IvOR1ByvjBVkuGMj5pkZAiPC6rEgERNhbhOQ1ThUgxOVhjABOEoJgnMcpzg58bSoVKeV7CAcoGq7EngQZ4cVJ7Q4fK7jMZ28IQRouEANxz0n3dS3zCrFhkyNfA4DgpMfzxk/ZQWi6PL3xTGusD7hIc+ROV89FOnVjkMuYVFgRxMXyjFdBm4ChTOFx/M2TaVONbqjoCa0Z+iW46qRKCx0J/UqH/CP+Sd1npb2y1hoze/0kO9EroL8dXhu+M/Rau00d9jmHBzS3/UCPVeTkv5uk6fNdkdIte31V5g8BZZewMLXOa6zmktcP8QOHeFoOrQGn65L1SOV7WnExjHL7cwp7uHLWYzA8EoHeAjnrJtkmhhsMYxGNpx96K6D9/EYkjDiclDaHCMpjADPTlguVKoiwFsr4nil1HTjx7oxulIru7Pfvkjfki05fyioZvkLWvllqnbIwTJyF+7XsWdNbL2hxkmTJz95YFM2Z5BAmcRGWpUalS9/HKclzZReYEeZ5q9C9UOJ0xt2JRf8ASxw4d/mo1KgmPZP8qAMXOeuOkKs6SbLramM8SQAvbgLyPQo+JWaAPlb8xOOGHjC9cvNzXzI3iEIQuLYSNu2UVWFhzwOhFwe9PQk8D59tlB1J265sOBM4/MCbEHMKOz1He+GNpxuvd7bsTKrd14nQ5jiCsSp1feHfKWublMgi3Ir048svbFjMcBEb04FsjOM5ySWiQTHlr9ytgdXHxO+N69pOPOPRUdo2F7LPG6IN8RhkdcO5bmcvVTSk1+MTpjcXJXWN/LJiP9N9M1ZpNIaQTbAk4CfzcfuhpaJgHQHGRaSIMKoQysJwsO+NSVynUmRBvjMY5eClUYDY5RHC031+6bs+mHbaw5e5RXDSMSBMWx0nFOZMXzy9+akReMyO44C+Si3j7OCqJ0XARz7M7K9Uq7xGQ8lnMMT793TjXH3iVRYLQffNFRw9+q5szHuu1hOhy7yrtLokn8ZgaN+uSzlnJ3V1s3oNnyucc3R2AfcrSUaVMNAAEAYBSXjyu7tuPLdaehnF39opguMAPYMTGDxraxGi86K4e3sPhovpaw+l+rbKxL2fI84/pcdSBnxHiuuHLrxUuO3mdgcNfcq6GAGRlEdtj69yq1egNqoy5rQ4AfldJ1wsVOhtJzaWkRZ0gjhB5rvM5enOzRlUNBFgBNhrnHDwUWViSdIOcgRY8vsouNjhJSm1QL4a639MVdoHsvhFrEG3crWz0hYTkTmb6CBlgqbtsBESOzRGz7X+LhmNPmESEh5WKlO+uZkeRFlB1QC0idBHfHvJRZXnDHQXk8LYrS2PqzUcQahDG4wLv5HIZarOWUnbU2zvjjS4ziwyV/ZOjqtYfKA0W+ZwMH9uvu63dm6BoscHBpJH6iSOcYLTXLLm9NTH2qdGbC2iwMbfMnMlW0IXC3bYQhCAQhCAQhRqPDRJIA4oJIISW7Uw4OHko1dsa3OToPrgmqK+09C0X/lj9pgd2CTU6vUzbeqAaAiOf4V2ttrjhYHTHvVU736nEExiZ7TK6z5e2fBT+ru5J+K24iXCPrlmqjtic3F9M3ODpkdgnvVupQk4nQXmL6o+Hylblv3U0pf2Y/qaBhJ3r8IDSruz9FNdjXbJyb6bx9E34NuMeq4aI98lbb7Fyj0HTGJc7tgeC0aNFrBDQANAsIUYMi3FWqO0PbnI0K55Y2/axrIVFu3GbttwN09m1NPDmudxsXZ6EIUUIQhAJO1bIyoIqNDhxy5Fcr7axlnOAOmPkqNTpkEkMYTH5jYd2Ksl+hB/VqicN9vJ0/8AKSo0urFEGSXu4OcM/wBoB8UqrWqOxe4cB8o8PVV3B36nd5+q6fl7Z8emnT6u7M128KQniXOHcTCs0ei6LPw0mD/KFimtWiBUcNM1L+31xHzAgcBfthS45ezcb9Og1v4WtHIAeSYsX/5KrODe77q3s/SQP44bxyP0WbjV2voXGuBEi4XVlQhCEAhCEAhC44wgVtNfdGpOH1Ky6jy4yb+8lbfcyuCmtzwiuKU9i4aUK38Pgj4au0UzTupETJVr4aPhJtVR7ZyXNw81c+HCNxNhAagNEp/w10MTaaV/hpjaabuJjRZNiv8ADXSxP3VwNV+RpDZyQYyOSuKsWqyueSwLM2zbC6WssMzmeWnNWttdbd1x5Ku2kkKzjs8q0yjCeKSnuLe0V3Ukt1Mq7uLgYrs0qbkLgpXVxzFEU1NmiHUbJb6Mq6aa4GJs0pMY5uBI5GFdobWRZwnjn9134a7uKXVVbZUBwMqSotaQZCutMhYsV1CEIBLqXTEIEfDUtxNQmwrcRuJqE2FbqN1NQmwrcRuJqE2FbqA1NQmwvdRupiE2IQiFNCbCy1MQhAmqySgMTV1ArcRuJqE2FBqN1NQmwrcXNxOQmwrdXNxOQmwoNRuJqE2FbqmxSQgEIQg6hCEAhCEAhCEAhCEAhCEAhCEAhCEAhCEAhCEAhCEAhCEAhCEAhCEAhCEAhCEAhCEAhCE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094021" y="35010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dirty="0"/>
              <a:t>石鏟</a:t>
            </a:r>
            <a:endParaRPr lang="zh-HK" altLang="en-US" dirty="0"/>
          </a:p>
        </p:txBody>
      </p:sp>
      <p:pic>
        <p:nvPicPr>
          <p:cNvPr id="7177" name="Picture 9" descr="http://www.chnmus.net/big5/images/attachement/jpg/site2/20120323/2c4138aa3db610d6383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19" y="4011491"/>
            <a:ext cx="3323886" cy="19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720248" y="616530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dirty="0"/>
              <a:t>磨盤和磨棒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9268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墓葬</a:t>
            </a:r>
            <a:r>
              <a:rPr lang="en-US" altLang="zh-TW" b="1" dirty="0"/>
              <a:t>(</a:t>
            </a:r>
            <a:r>
              <a:rPr lang="zh-HK" altLang="zh-HK" b="1" dirty="0"/>
              <a:t>隨葬物品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6"/>
          </a:xfrm>
        </p:spPr>
        <p:txBody>
          <a:bodyPr>
            <a:normAutofit fontScale="70000" lnSpcReduction="20000"/>
          </a:bodyPr>
          <a:lstStyle/>
          <a:p>
            <a:r>
              <a:rPr lang="en-US" altLang="zh-HK" dirty="0"/>
              <a:t>B</a:t>
            </a:r>
            <a:r>
              <a:rPr lang="zh-HK" altLang="zh-HK" b="1" dirty="0"/>
              <a:t>分化後的社會轉為強調奢侈品</a:t>
            </a:r>
            <a:r>
              <a:rPr lang="en-US" altLang="zh-HK" dirty="0"/>
              <a:t>, </a:t>
            </a:r>
            <a:r>
              <a:rPr lang="zh-TW" altLang="zh-HK" dirty="0"/>
              <a:t>漸漸</a:t>
            </a:r>
            <a:r>
              <a:rPr lang="zh-HK" altLang="zh-HK" dirty="0"/>
              <a:t>只有窮人才用工具隨葬</a:t>
            </a:r>
            <a:r>
              <a:rPr lang="en-US" altLang="zh-HK" dirty="0"/>
              <a:t>. </a:t>
            </a:r>
            <a:r>
              <a:rPr lang="zh-HK" altLang="zh-HK" dirty="0"/>
              <a:t>奢侈品以</a:t>
            </a:r>
            <a:r>
              <a:rPr lang="zh-HK" altLang="zh-HK" b="1" dirty="0"/>
              <a:t>玉器</a:t>
            </a:r>
            <a:r>
              <a:rPr lang="zh-HK" altLang="zh-HK" dirty="0"/>
              <a:t>為最高級別</a:t>
            </a:r>
            <a:r>
              <a:rPr lang="en-US" altLang="zh-HK" dirty="0"/>
              <a:t>, </a:t>
            </a:r>
            <a:r>
              <a:rPr lang="zh-TW" altLang="zh-HK" dirty="0"/>
              <a:t>這種源自長江流域的習俗很快傳遍各地</a:t>
            </a:r>
            <a:r>
              <a:rPr lang="en-US" altLang="zh-HK" dirty="0"/>
              <a:t>.</a:t>
            </a:r>
            <a:endParaRPr lang="zh-TW" altLang="zh-HK" dirty="0"/>
          </a:p>
          <a:p>
            <a:r>
              <a:rPr lang="en-US" altLang="zh-HK" dirty="0"/>
              <a:t>C</a:t>
            </a:r>
            <a:r>
              <a:rPr lang="zh-HK" altLang="zh-HK" dirty="0"/>
              <a:t>最重要的隨葬品是</a:t>
            </a:r>
            <a:r>
              <a:rPr lang="zh-HK" altLang="zh-HK" b="1" dirty="0"/>
              <a:t>威信物</a:t>
            </a:r>
            <a:r>
              <a:rPr lang="en-US" altLang="zh-HK" dirty="0"/>
              <a:t>, </a:t>
            </a:r>
            <a:r>
              <a:rPr lang="zh-TW" altLang="zh-HK" dirty="0"/>
              <a:t>如玉琮和玉</a:t>
            </a:r>
            <a:r>
              <a:rPr lang="en-US" altLang="zh-HK" dirty="0"/>
              <a:t>, </a:t>
            </a:r>
            <a:r>
              <a:rPr lang="zh-HK" altLang="zh-HK" dirty="0"/>
              <a:t>是用來顯示身份的物品</a:t>
            </a:r>
            <a:r>
              <a:rPr lang="en-US" altLang="zh-HK" dirty="0"/>
              <a:t>, </a:t>
            </a:r>
            <a:r>
              <a:rPr lang="zh-HK" altLang="zh-HK" b="1" dirty="0"/>
              <a:t>只有男性首領才配享有</a:t>
            </a:r>
            <a:r>
              <a:rPr lang="en-US" altLang="zh-HK" dirty="0"/>
              <a:t>.***</a:t>
            </a:r>
            <a:endParaRPr lang="zh-HK" altLang="en-US" dirty="0"/>
          </a:p>
          <a:p>
            <a:endParaRPr lang="zh-HK" altLang="en-US" dirty="0"/>
          </a:p>
        </p:txBody>
      </p:sp>
      <p:pic>
        <p:nvPicPr>
          <p:cNvPr id="8194" name="Picture 2" descr="http://www.pinyu.net/smallimg/1a/1a29091c61f7b19a9ac92d505d4a3c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647418" y="50851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葬玉</a:t>
            </a:r>
          </a:p>
        </p:txBody>
      </p:sp>
      <p:pic>
        <p:nvPicPr>
          <p:cNvPr id="8196" name="Picture 4" descr="http://image.digitalarchives.tw/ImageCache/00/02/da/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24302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.hiphotos.baidu.com/baike/c0%3Dbaike150%2C5%2C5%2C150%2C50/sign=116e4bbcd539b60059c307e588395e4f/b90e7bec54e736d12b8ec4579b504fc2d46269c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17" y="3212976"/>
            <a:ext cx="3143383" cy="175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249142" y="50851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dirty="0"/>
              <a:t>玉</a:t>
            </a:r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7784" y="60212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dirty="0"/>
              <a:t>玉琮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0079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築城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686320"/>
          </a:xfrm>
        </p:spPr>
        <p:txBody>
          <a:bodyPr>
            <a:normAutofit fontScale="62500" lnSpcReduction="20000"/>
          </a:bodyPr>
          <a:lstStyle/>
          <a:p>
            <a:r>
              <a:rPr lang="zh-HK" altLang="zh-HK" dirty="0"/>
              <a:t>最原始的農業社會一般呈現為分散的小聚落居住形態， 其後聚落逐漸變大，並且出現防禦性設施。</a:t>
            </a:r>
            <a:r>
              <a:rPr lang="en-US" altLang="zh-HK" dirty="0"/>
              <a:t>*** </a:t>
            </a:r>
            <a:r>
              <a:rPr lang="zh-HK" altLang="zh-HK" dirty="0"/>
              <a:t>最早的設施是壕溝，該種聚落稱為</a:t>
            </a:r>
            <a:r>
              <a:rPr lang="en-US" altLang="zh-HK" dirty="0"/>
              <a:t>“</a:t>
            </a:r>
            <a:r>
              <a:rPr lang="zh-HK" altLang="zh-HK" b="1" dirty="0"/>
              <a:t>環壕聚落</a:t>
            </a:r>
            <a:r>
              <a:rPr lang="en-US" altLang="zh-HK" dirty="0"/>
              <a:t>”</a:t>
            </a:r>
            <a:r>
              <a:rPr lang="zh-HK" altLang="zh-HK" dirty="0"/>
              <a:t>。 墓葬研究顯示其時聚落內部和聚落之間均未出現階層分化現象，仍是平等的社會，尚未有首領制和戰爭習俗，壕溝的</a:t>
            </a:r>
            <a:r>
              <a:rPr lang="zh-HK" altLang="zh-HK" b="1" dirty="0"/>
              <a:t>用途是防範野獸和保護穀物倉儲</a:t>
            </a:r>
            <a:r>
              <a:rPr lang="zh-HK" altLang="zh-HK" dirty="0"/>
              <a:t>。</a:t>
            </a:r>
            <a:r>
              <a:rPr lang="en-US" altLang="zh-HK" dirty="0" smtClean="0"/>
              <a:t>***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zh-HK" altLang="zh-HK" dirty="0"/>
              <a:t>新石器時代中期</a:t>
            </a:r>
            <a:r>
              <a:rPr lang="zh-HK" altLang="zh-HK" b="1" dirty="0"/>
              <a:t>社會按父系氏族血源出現分化，形成豪族和平民階層</a:t>
            </a:r>
            <a:r>
              <a:rPr lang="zh-HK" altLang="zh-HK" dirty="0"/>
              <a:t>。</a:t>
            </a:r>
            <a:r>
              <a:rPr lang="en-US" altLang="zh-HK" dirty="0"/>
              <a:t>*** </a:t>
            </a:r>
            <a:r>
              <a:rPr lang="zh-HK" altLang="zh-HK" dirty="0"/>
              <a:t>同一時期聚落之間也出現分化，大型聚落佔據中央位置，周圍攏集較小型聚落，社會邁向「</a:t>
            </a:r>
            <a:r>
              <a:rPr lang="zh-HK" altLang="zh-HK" b="1" dirty="0"/>
              <a:t>酋邦首領制</a:t>
            </a:r>
            <a:r>
              <a:rPr lang="zh-HK" altLang="zh-HK" dirty="0"/>
              <a:t>」。</a:t>
            </a:r>
            <a:r>
              <a:rPr lang="en-US" altLang="zh-HK" dirty="0"/>
              <a:t>****</a:t>
            </a:r>
            <a:endParaRPr lang="zh-TW" altLang="zh-HK" dirty="0"/>
          </a:p>
          <a:p>
            <a:r>
              <a:rPr lang="zh-HK" altLang="zh-HK" dirty="0"/>
              <a:t>中後期開始築城，該種聚落稱為</a:t>
            </a:r>
            <a:r>
              <a:rPr lang="en-US" altLang="zh-HK" dirty="0"/>
              <a:t>“</a:t>
            </a:r>
            <a:r>
              <a:rPr lang="zh-HK" altLang="zh-HK" b="1" dirty="0"/>
              <a:t>城郭聚落</a:t>
            </a:r>
            <a:r>
              <a:rPr lang="en-US" altLang="zh-HK" dirty="0"/>
              <a:t>”</a:t>
            </a:r>
            <a:r>
              <a:rPr lang="zh-HK" altLang="zh-HK" dirty="0"/>
              <a:t>。 城郭通常內部範圍很大，除了居屋還包含農田和廣場。 集會廣場的証據很有趣：沒有房舍的空地上面卻掘出很多陶杯，猜測那兒是宗教祭祀的場所。</a:t>
            </a:r>
            <a:r>
              <a:rPr lang="en-US" altLang="zh-HK" dirty="0"/>
              <a:t>***</a:t>
            </a:r>
            <a:endParaRPr lang="zh-HK" altLang="en-US" dirty="0"/>
          </a:p>
        </p:txBody>
      </p:sp>
      <p:pic>
        <p:nvPicPr>
          <p:cNvPr id="9218" name="Picture 2" descr="http://pic.baike.soso.com/p/20140430/20140430142502-549535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0253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3.yododo.com.cn/files/photo/2014-03-01/01447E1FFC222A66FF808081447A7C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5960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5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築城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686320"/>
          </a:xfrm>
        </p:spPr>
        <p:txBody>
          <a:bodyPr>
            <a:normAutofit fontScale="70000" lnSpcReduction="20000"/>
          </a:bodyPr>
          <a:lstStyle/>
          <a:p>
            <a:r>
              <a:rPr lang="zh-HK" altLang="zh-HK" dirty="0"/>
              <a:t>其時未發明</a:t>
            </a:r>
            <a:r>
              <a:rPr lang="en-US" altLang="zh-HK" dirty="0"/>
              <a:t>“</a:t>
            </a:r>
            <a:r>
              <a:rPr lang="zh-HK" altLang="zh-HK" dirty="0"/>
              <a:t>版築法</a:t>
            </a:r>
            <a:r>
              <a:rPr lang="en-US" altLang="zh-HK" dirty="0"/>
              <a:t>”</a:t>
            </a:r>
            <a:r>
              <a:rPr lang="zh-HK" altLang="zh-HK" dirty="0"/>
              <a:t>，</a:t>
            </a:r>
            <a:r>
              <a:rPr lang="zh-TW" altLang="zh-HK" dirty="0"/>
              <a:t>城牆只是</a:t>
            </a:r>
            <a:r>
              <a:rPr lang="zh-HK" altLang="zh-HK" dirty="0"/>
              <a:t>堆叠而成的土壘，然而內混粘土，異常堅固，需要動員龐大勞動力。 在社會未進至首領制之前，估計只能依靠宗教的號召力量。人類學的通識是：</a:t>
            </a:r>
            <a:r>
              <a:rPr lang="zh-HK" altLang="zh-HK" b="1" dirty="0"/>
              <a:t>於農業社會而言，教權掌控政治早於王權。</a:t>
            </a:r>
            <a:r>
              <a:rPr lang="en-US" altLang="zh-HK" dirty="0" smtClean="0"/>
              <a:t>***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zh-HK" altLang="zh-HK" dirty="0"/>
              <a:t>合乎常識的解釋是</a:t>
            </a:r>
            <a:r>
              <a:rPr lang="zh-HK" altLang="zh-HK" b="1" dirty="0"/>
              <a:t>築城為了因應戰爭</a:t>
            </a:r>
            <a:r>
              <a:rPr lang="zh-HK" altLang="zh-HK" dirty="0"/>
              <a:t>，但考古學家仍苦苦不捨，蒐集証據。 他們從箭鏃變大變重，跟矢身的接合更堅固，與及橫切面變成菱形和三角形，推論以加強弓為必要條件，提高整體殺傷力，明顯為武器化進程。</a:t>
            </a:r>
            <a:r>
              <a:rPr lang="en-US" altLang="zh-HK" dirty="0"/>
              <a:t>***</a:t>
            </a:r>
            <a:endParaRPr lang="zh-TW" altLang="zh-HK" dirty="0"/>
          </a:p>
          <a:p>
            <a:r>
              <a:rPr lang="zh-HK" altLang="zh-HK" dirty="0"/>
              <a:t>另外從城內水田的地勢高度和結合環境証據，某些地方的城牆可能兼有堤壩的功能。</a:t>
            </a:r>
            <a:r>
              <a:rPr lang="en-US" altLang="zh-HK" dirty="0"/>
              <a:t>***</a:t>
            </a:r>
            <a:endParaRPr lang="zh-HK" altLang="en-US" dirty="0"/>
          </a:p>
        </p:txBody>
      </p:sp>
      <p:pic>
        <p:nvPicPr>
          <p:cNvPr id="10242" name="Picture 2" descr="http://www.china001.com/ifile.php?xname=PPDDMV0&amp;fname=0_1218972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11" y="414908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092280" y="62280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dirty="0"/>
              <a:t>版築法</a:t>
            </a:r>
            <a:endParaRPr lang="zh-HK" altLang="en-US" dirty="0"/>
          </a:p>
        </p:txBody>
      </p:sp>
      <p:pic>
        <p:nvPicPr>
          <p:cNvPr id="10244" name="Picture 4" descr="http://www.nlc.gov.cn/newgtkj/wbty/gyz/201109/W020110923373774546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600958" y="3613666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新石器時代城牆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24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祭祀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686320"/>
          </a:xfrm>
        </p:spPr>
        <p:txBody>
          <a:bodyPr>
            <a:normAutofit fontScale="62500" lnSpcReduction="20000"/>
          </a:bodyPr>
          <a:lstStyle/>
          <a:p>
            <a:r>
              <a:rPr lang="zh-HK" altLang="zh-HK" dirty="0"/>
              <a:t>新石器時代早期祭祀的性質是「</a:t>
            </a:r>
            <a:r>
              <a:rPr lang="zh-HK" altLang="zh-HK" b="1" dirty="0"/>
              <a:t>農業祭祀」</a:t>
            </a:r>
            <a:r>
              <a:rPr lang="en-US" altLang="zh-HK" b="1" dirty="0"/>
              <a:t>, </a:t>
            </a:r>
            <a:r>
              <a:rPr lang="zh-TW" altLang="zh-HK" b="1" dirty="0"/>
              <a:t>屬祁求豐收的宗教行為</a:t>
            </a:r>
            <a:r>
              <a:rPr lang="en-US" altLang="zh-HK" dirty="0"/>
              <a:t>,*** </a:t>
            </a:r>
            <a:r>
              <a:rPr lang="zh-HK" altLang="zh-HK" dirty="0"/>
              <a:t>使用的祭品是穀物和牲畜</a:t>
            </a:r>
            <a:r>
              <a:rPr lang="en-US" altLang="zh-HK" dirty="0"/>
              <a:t>, </a:t>
            </a:r>
            <a:r>
              <a:rPr lang="zh-TW" altLang="zh-HK" dirty="0"/>
              <a:t>祭壇</a:t>
            </a:r>
            <a:r>
              <a:rPr lang="zh-HK" altLang="zh-HK" dirty="0"/>
              <a:t>遺址留下豬狗的骨頭</a:t>
            </a:r>
            <a:r>
              <a:rPr lang="en-US" altLang="zh-HK" dirty="0"/>
              <a:t>. </a:t>
            </a:r>
            <a:r>
              <a:rPr lang="zh-TW" altLang="zh-HK" dirty="0"/>
              <a:t>農業祭祀</a:t>
            </a:r>
            <a:r>
              <a:rPr lang="zh-HK" altLang="zh-HK" dirty="0"/>
              <a:t>並不以人為牲</a:t>
            </a:r>
            <a:r>
              <a:rPr lang="en-US" altLang="zh-HK" dirty="0"/>
              <a:t>, </a:t>
            </a:r>
            <a:r>
              <a:rPr lang="zh-HK" altLang="zh-HK" dirty="0"/>
              <a:t>人牲只出現於房舍的基座</a:t>
            </a:r>
            <a:r>
              <a:rPr lang="en-US" altLang="zh-HK" dirty="0"/>
              <a:t>.</a:t>
            </a:r>
            <a:endParaRPr lang="zh-TW" altLang="zh-HK" dirty="0"/>
          </a:p>
          <a:p>
            <a:r>
              <a:rPr lang="zh-HK" altLang="zh-HK" dirty="0"/>
              <a:t>新石中期</a:t>
            </a:r>
            <a:r>
              <a:rPr lang="zh-HK" altLang="zh-HK" b="1" dirty="0"/>
              <a:t>社會按父系氏族重新組構</a:t>
            </a:r>
            <a:r>
              <a:rPr lang="en-US" altLang="zh-HK" b="1" dirty="0"/>
              <a:t>,</a:t>
            </a:r>
            <a:r>
              <a:rPr lang="en-US" altLang="zh-HK" dirty="0"/>
              <a:t> </a:t>
            </a:r>
            <a:r>
              <a:rPr lang="zh-HK" altLang="zh-HK" b="1" dirty="0"/>
              <a:t>祭祀性質轉換為「祖先崇拜」</a:t>
            </a:r>
            <a:r>
              <a:rPr lang="en-US" altLang="zh-HK" b="1" dirty="0"/>
              <a:t>.*****</a:t>
            </a:r>
            <a:r>
              <a:rPr lang="en-US" altLang="zh-HK" dirty="0"/>
              <a:t> </a:t>
            </a:r>
            <a:r>
              <a:rPr lang="zh-HK" altLang="zh-HK" dirty="0"/>
              <a:t>祖先祭祀早期在墓地</a:t>
            </a:r>
            <a:r>
              <a:rPr lang="en-US" altLang="zh-HK" dirty="0"/>
              <a:t>, </a:t>
            </a:r>
            <a:r>
              <a:rPr lang="zh-HK" altLang="zh-HK" dirty="0"/>
              <a:t>後期在宗廟舉行</a:t>
            </a:r>
            <a:r>
              <a:rPr lang="en-US" altLang="zh-HK" dirty="0"/>
              <a:t>, </a:t>
            </a:r>
            <a:r>
              <a:rPr lang="zh-TW" altLang="zh-HK" b="1" dirty="0"/>
              <a:t>屬政治性集會</a:t>
            </a:r>
            <a:r>
              <a:rPr lang="zh-TW" altLang="zh-HK" dirty="0"/>
              <a:t>多於宗教意味</a:t>
            </a:r>
            <a:r>
              <a:rPr lang="en-US" altLang="zh-HK" dirty="0"/>
              <a:t>,</a:t>
            </a:r>
            <a:r>
              <a:rPr lang="en-US" altLang="zh-HK" b="1" dirty="0"/>
              <a:t> </a:t>
            </a:r>
            <a:r>
              <a:rPr lang="zh-TW" altLang="zh-HK" b="1" dirty="0"/>
              <a:t>族長履行最高獻祭儀式</a:t>
            </a:r>
            <a:r>
              <a:rPr lang="en-US" altLang="zh-HK" dirty="0"/>
              <a:t>, </a:t>
            </a:r>
            <a:r>
              <a:rPr lang="zh-TW" altLang="zh-HK" dirty="0"/>
              <a:t>宰殺牲畜</a:t>
            </a:r>
            <a:r>
              <a:rPr lang="en-US" altLang="zh-HK" dirty="0"/>
              <a:t>, </a:t>
            </a:r>
            <a:r>
              <a:rPr lang="zh-HK" altLang="zh-HK" dirty="0"/>
              <a:t>即所謂 </a:t>
            </a:r>
            <a:r>
              <a:rPr lang="en-US" altLang="zh-HK" dirty="0"/>
              <a:t>“</a:t>
            </a:r>
            <a:r>
              <a:rPr lang="zh-HK" altLang="zh-HK" dirty="0"/>
              <a:t>執牛耳</a:t>
            </a:r>
            <a:r>
              <a:rPr lang="en-US" altLang="zh-HK" dirty="0"/>
              <a:t>”, </a:t>
            </a:r>
            <a:r>
              <a:rPr lang="zh-HK" altLang="zh-HK" b="1" dirty="0"/>
              <a:t>以申明其族內領導權</a:t>
            </a:r>
            <a:r>
              <a:rPr lang="en-US" altLang="zh-HK" dirty="0"/>
              <a:t>.  </a:t>
            </a:r>
            <a:endParaRPr lang="zh-TW" altLang="zh-HK" dirty="0"/>
          </a:p>
          <a:p>
            <a:r>
              <a:rPr lang="zh-HK" altLang="zh-HK" dirty="0"/>
              <a:t>到了商朝</a:t>
            </a:r>
            <a:r>
              <a:rPr lang="en-US" altLang="zh-HK" dirty="0"/>
              <a:t>, </a:t>
            </a:r>
            <a:r>
              <a:rPr lang="zh-TW" altLang="zh-HK" dirty="0"/>
              <a:t>最高祭祀規格</a:t>
            </a:r>
            <a:r>
              <a:rPr lang="zh-HK" altLang="zh-HK" dirty="0"/>
              <a:t>出現蓬勃的「</a:t>
            </a:r>
            <a:r>
              <a:rPr lang="zh-HK" altLang="zh-HK" b="1" dirty="0"/>
              <a:t>人牲」</a:t>
            </a:r>
            <a:r>
              <a:rPr lang="zh-HK" altLang="zh-HK" dirty="0"/>
              <a:t>習俗</a:t>
            </a:r>
            <a:r>
              <a:rPr lang="en-US" altLang="zh-HK" dirty="0"/>
              <a:t>. </a:t>
            </a:r>
            <a:r>
              <a:rPr lang="zh-HK" altLang="zh-HK" b="1" dirty="0"/>
              <a:t>犧牲的多是羌人</a:t>
            </a:r>
            <a:r>
              <a:rPr lang="en-US" altLang="zh-HK" b="1" dirty="0"/>
              <a:t>, </a:t>
            </a:r>
            <a:r>
              <a:rPr lang="zh-TW" altLang="zh-HK" b="1" dirty="0"/>
              <a:t>即北方的畜牧民族</a:t>
            </a:r>
            <a:r>
              <a:rPr lang="en-US" altLang="zh-HK" dirty="0"/>
              <a:t>.*** </a:t>
            </a:r>
            <a:r>
              <a:rPr lang="zh-HK" altLang="zh-HK" dirty="0"/>
              <a:t>人類學的解釋是中原已建成 </a:t>
            </a:r>
            <a:r>
              <a:rPr lang="en-US" altLang="zh-HK" dirty="0"/>
              <a:t>“</a:t>
            </a:r>
            <a:r>
              <a:rPr lang="zh-HK" altLang="zh-HK" dirty="0"/>
              <a:t>民族國家</a:t>
            </a:r>
            <a:r>
              <a:rPr lang="en-US" altLang="zh-HK" dirty="0"/>
              <a:t>”, </a:t>
            </a:r>
            <a:r>
              <a:rPr lang="zh-HK" altLang="zh-HK" dirty="0"/>
              <a:t>有必要邪惡地犧牲 </a:t>
            </a:r>
            <a:r>
              <a:rPr lang="en-US" altLang="zh-HK" dirty="0"/>
              <a:t>“</a:t>
            </a:r>
            <a:r>
              <a:rPr lang="zh-HK" altLang="zh-HK" dirty="0"/>
              <a:t>他者</a:t>
            </a:r>
            <a:r>
              <a:rPr lang="en-US" altLang="zh-HK" dirty="0"/>
              <a:t>”, </a:t>
            </a:r>
            <a:r>
              <a:rPr lang="zh-HK" altLang="zh-HK" dirty="0"/>
              <a:t>來鞏固 </a:t>
            </a:r>
            <a:r>
              <a:rPr lang="en-US" altLang="zh-HK" dirty="0"/>
              <a:t>“</a:t>
            </a:r>
            <a:r>
              <a:rPr lang="zh-HK" altLang="zh-HK" dirty="0"/>
              <a:t>我者</a:t>
            </a:r>
            <a:r>
              <a:rPr lang="en-US" altLang="zh-HK" dirty="0"/>
              <a:t>”</a:t>
            </a:r>
            <a:r>
              <a:rPr lang="zh-HK" altLang="zh-HK" dirty="0"/>
              <a:t>的種族認同</a:t>
            </a:r>
            <a:r>
              <a:rPr lang="en-US" altLang="zh-HK" dirty="0"/>
              <a:t>. </a:t>
            </a:r>
            <a:r>
              <a:rPr lang="zh-HK" altLang="zh-HK" b="1" dirty="0"/>
              <a:t>人牲是祖先祭祀的高等形式</a:t>
            </a:r>
            <a:r>
              <a:rPr lang="en-US" altLang="zh-HK" dirty="0"/>
              <a:t>,*** </a:t>
            </a:r>
            <a:r>
              <a:rPr lang="zh-HK" altLang="zh-HK" dirty="0"/>
              <a:t>周初仍極盛行</a:t>
            </a:r>
            <a:r>
              <a:rPr lang="en-US" altLang="zh-HK" dirty="0"/>
              <a:t>.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11266" name="Picture 2" descr="http://2.share.photo.xuite.net/a_tsan881010/124d83a/14173673/74645537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23" y="162880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xQVFRUWGBsaGRgYGB0cGRsiHh0YGxsZGh0aGyYeGxsjGRoaIC8gIycpLCwtGB4xNTAqNSYrLCkBCQoKDgwOGg8PFywcHBwpLCkpKSwpLCkpLCwpLCwpLCksLCwpLCwpKSkpLCwsLCwpLCwsLCwsLCwsLCwsLCwsLP/AABEIAK8BIAMBIgACEQEDEQH/xAAcAAACAwEBAQEAAAAAAAAAAAAEBQIDBgEHAAj/xAA/EAACAQIEBAMGBAQFBAIDAAABAhEDIQAEEjEFQVFhInGBEzKRobHwBkLB0SNS4fEUFWKCkgckM3KiwhZDsv/EABgBAQEBAQEAAAAAAAAAAAAAAAEAAgME/8QAGhEBAQEBAQEBAAAAAAAAAAAAAAERIQJBMf/aAAwDAQACEQMRAD8AbZTKooWAQY+9+W2Dj7mmwMeuL8ll1iZnViX+VNcqJjtuMDGFiZcfm8XaMDPSQCYG8RFow2OTtcEYGzFNVaOdt169eWNYpCn2d2DGByI54IWoIiOVjad+2DM5lU02N97CR5Y+p5OymAfL6YKS1BBtfz5YJRJv+Xla83m/MbY4+Xkz7pjp9zi3L1pUiRG1x6jElObpSFP1xU+WGnaIk4LqErAsbR/byGKjQe2qINxB73sfrhAZqd5teD1+GIZmzHkOXfBVLKkdSOwxVnKJ8hbEg61RFvkL88W0CYteBgYg6rRf54k7EG+/x+uLWhpzEmbWGOU60b8+mFruJN+WKDmyIHLre2HQ0IzY3t99MWllNxeRjLLnpkTN+lsXrmW5W7zfFqhqtFCQNO19umB8zXJJWeXPbAOa42UMwYA37nA5zutC8Nvy/aNsBX0M0VPu6gDBAm/LY40OTqo0GYO8c15Yz+WawtN5NvkcR128PU3/AFxGNNZTY7/fwwJmqSA61AuINvmMJVz7ch2PfEqju5vPbEROZqs8BbQLzBJ2+mOVVCqCBpIMnv8Ae+BwukgifvnhkwlSV+eJAa1VgymFbtH0jrinXpPIBusGDtaecYIESbwNx/blgTMBSQIDc5HLz+eJKs7VkxTFhMWPczEdbnCfM6mABHf18xzjphzUpQssRuYvG3b9cCVa0259h6zb7vhZIszly1pnT/qt1vPPHyuoQjc7iBIIkA38yIgTfoLMK6Tvbb94+GOHIBgxGkjVc8hPMg7NY79O+BLsnl1gX/rbb9xPng8oRZASB+vy/v54pp0tBEEHsb+vbblgujUWPETIMREzP72+OJBlyuoEwGa5E3jfebjFuRFgxiSLzH2BAwLlswASByJ+Gw2iYn1wVlnuL7mLfYxJvaJSmQgH/rf9Tg2lnGgxfrB2wq4VVRl9oxDgsQmjlFjIkzcG4wq/F34y/wALSAypSpVdwPEQQtibqL8ticAjTViGKlhb+UXwPmFWNoJ/Tl54VUfxjlqmT9qxb2yqFa1g0XLLOoBjMQcfJULbENIUgGwuJBFz4T1nCleZzLatRBKcwBt6dNsFmqjqNoKyL/pi5Kq6iDAJ2WfiD688V+1WC2gGIm4nvgMcp5HYjbmYx00lAIWTHLl53xGnxI6iAoI0yL2tveYiPlOLEzutQ1O6mYIgraxIIsR3xENmEgqCJgz5YpFcmxsegG0dOxwTUzWtiANm+kTFri4+I6iRc7V0iIIEnfvA2wxldnqhUeFrm0YVNYyWNrATv54sFae3z2/XFS058ufr3xJ9VrywINrYHzFY6oJMnaPlgh6YS4FhA53wHVoF2m89ecD+mAqMw5Bvz+/riqvXVgQSJj54s03Ehidvn32OAMwyhiVAmQIO/pyxJXSaU0qR7wJkCTHfDGhnNIAcBY5ib/1wIKJi6wZ5b4JDkoNQnTaQIPYGNz36YkorNLeA6gd/pf4fPBXs4AJJBPpHryOCFySiCAAYvb64b0nUgLAsQLmPgdj5YsJNTUxItNtt/TF+4H5uXltcgdsMkQ6osVGLjkAJiL9InESFqhEhV3PS+Joai72HzwxdyvhAtvB3+OBa1NySQPXphTqEm5PkAPS/W+Lc3mzApqYtdoufLocBexdDYiY8/wC2I02czz/acSSp1SDHSwB+/nigJJ8MKO2CiCJZhFwP22vjgpljpn0xJQKQI78jgVqMSbz2+XOMOXoKom/kBJPX0wM+T1CYsTzOEFVKiDty2v5xgukvLkNztf8Ari+ll1ETa+43/rzwdSCqCCJAwELVoAr7onlv+mFz5ditz7snkB5fHDmvm1NwBA6b+owszy6l1SfSADG0/fxxAnq1hq90i1ybyfhtHTa2LaXEJ07bg2kec9Tt8MCZ1yIAPmJk25z1OIUczBldjY4AbcW/DuZqimiVQmXRYUAkJ4T4i+kSTqm0HcAYP/EFF6eUpaFWr7EKslSL6bFgLgbxqIN9saCtpq0lp0yntmEbwoL6mk+Sh2CWspdzcDHc7xM5TOrT0l6S0hSYRO5MGBGu9oB6xcycnWB4KgrudaikWU6lBswAmV2IIIDehub41/BKr0IpN4ismmeZXdqfQwJYD/2HPFTZenUrK2XpEMIMRqosrD/yUqgAlSJ8LBWU2Ithjx/hBp0wUYygUqeYIuDO9sUFW1qoYe0lQAZ1WvsStuX6fHFWY4iigkEbajewHfovw/TFGazQ0O0/wvC4hPzNfSoIuY9Bhf8A5Q1fxVidIHhpj/7Hdj+/LCCfMcZatWVkpg0kfUS+zxeAOSnbyJkgY1PC+LVYpyVqLESSmgfmKhqL1ANxY3Hh3thZVFJAf4iBpClWVS3UBFYEeoU7bgbnWUFKSjxbmUGnV+c6hDHcCQIuRuCLpc4PxpQ7VXaglJNRKqrAKQRdmIllJJuoiYHMahM3+IqNSoVoBqY1nUzKAjlwI8LA6RIkGF374prcLCvTaDDeBgyiSLgq1p93Up3/AHJ4bwtGFVWBMgKCOZVEWT6qfs4YDHKINMkeK829D88fKYmBPblirI1iwYMfGkAiPg89GA9CO+LiunY9cJDVs4VaIscDioHUtTK2JE30g/6yLCIj998B8WDVAVGkCo0THiAUSzKTEbgeZxlM3kTTqg+1elGyqWIQclMAzPMmxM74k1eoiRUaYJ8UQCN7WjYx++BPaUySOptMSb8r8hv6cjOFGezVT2KvTKqBZmEOIkLaUv4rT4tjfbFGqq1Om/tNaoVUqQJUbbDZtxqB8wCMGpq6NCRs0weQ+/UYGzUROqY+/MeeG3D+H+F0c6tJAB6qQCpnoQQcK+M01WbalUAsYvuQEk/mMRPISeRwkx/DijM1DSFREIhiLmppN7K0Dp4gSB0M4KZ1LMVuiu45EaQWWbE3I+ewxhM5kaipUr1G9m7kB2BgiTApqOh8MEWC0jzjB34KrU6OoHUFchRAJuYAYxym3rz5Cb3KKHpVWLhGpjUQdgoBnVqNhb3ja+xwFw7iXtVDWuJtt5gkCd+mFnGOD2enqqGEZY1sQQwNxJ2/UQbi1H4QqaEFJmJIvTnnN2p22INx5kYk0LsDJAtz5f3wK2bBkBSIA7/T6YjxTMhFJa6rcCSCY88C8EzZZQzrBfUw7eJgB3gdsJE0ULsRYETzj54jTlDGkmefLvHzxLMUmDn3FGlWURe+qBEWWBsNu0Y7mFUUiQzK0WVbuTIEKJg+8PiLiQRJLNZYkWC6uk/PbE8vlmQAkHxf3+/XCnMfiSj7amtM1w6qVZDp0K/8zs2p2WCx6gAWuYeUs0rjUQwgwyk3U737XxIHm/CQN5/v6Yt0qFE2nvbzx9mstPiEGOXO/wDTHUy5Mb8uV+wAOJOvTRwAbBRO8fXnhdnkgeBoC3mb/PfDNjLQQRO5PL4fr1wItCammSBMjncbWm43n02xJZlVUUdAW8htRufLt8cAZnLsGiLGSfQ8u8dsF51FVip1CCJCGHO8DSbnabcvkLxANAYM2oDb80GPMziDM8YXxaupIO/wvfCqnmrAAwCR9n7540Oayi1FIDBmJJYkyZ6HlsMZtaJ9oBHP9cFZr9Bj8MBawqU3CQTq02JJA2sQe9ut8Tyn4OVmqOT49Uid4EaSTvMjffucKMx+IHasWQ+0y8QtRE2axOqdhEiRaQcM+A/iHVFNmKs5LKrWbTJHlOkTHfBhSy/B0pHQEVQIkL8P2xTxnI+GGgqBqI6xEKO7NpX/AHYNSuprOqNOmzDmpN794I+IxTmwHU6iZsVvewJXl/MdXmq4UynDMkS9QOFYMdStfZTpJHYkhvTDM5cNDEjkNuQwxy1IUSrIBpC6IO0G0+hM4W5muq1Ib3CVJvYatxb/AFTtgJRl/wAPh81II8ILAgGdMFdJ08pPOJnBmX4SHk6VGqCb2JiNjMRJsCRfEuK8SNN3FKixaml3BVQC06RJHiMQfWMPOHaKiK/5XUNqIhjyYx2YGxgiPhBiuIuy+FFFRkIAJMgGWgn/ANVj4DDTKZAIgXnzP1+JwYAgZoghWMkCJPU98WPfaxO37YQz2cXRVDL+ZWQ/Ig+jAH0weq66auLlogDYkmBHWcW1cupbTqmRLHYaYO3OG5THhkn3gBBqvs5KqWKAaFB5mwY25QdtowohzOZRauonwIfZK2wIEhnkbA1SzT0jAhyasgMhQfE7bk7HbSTz6TAjD9uFqaQRgCIAMftiuhweSwU+HSBGwnlF4k/QDEWfp0g2TaPBFXUrVAuwKySrC4kE6QGgbjlj7KUabmYCMyw6idMgiCpNyreEgTIII2Alw/D3IdERbiSA5VjBKyyASw1H3pjeL2w0oZUU6dheBI+m1sBL+E1oR1/NROg90Ys1M+YIdP8AjhewfMVgLmlQAN/zM23kBsOkE88MPZMKjkQFenDekldj1wflssqkgAS/ine4N5MzMaT/ALsSZL8Qfh92A1OSgY+GNzyaRzjf0xXkVVEqBvFpKsACBfxDVJ96BeJ5eeNJmOHNVrQkSBfeByHW8dOmIZ3gbUtKly+u+lZAgWLMDuOX9sSLaPEQxQPqABbUWnaQw/8Alq85xPhOXVqJBG/PnPIg8iOuOZzg5cNUkkQGMTOmxJXeTz68wMF0M7SRCEKwq7TB2+uIgz+JBK06viqTBgC/RzO089hN95wJm+Kvlz7VWgIsrTIGlpLSHYflufD+aYxfRzSCXZOvi307RNxEyD64W5+r7VPZrfVVYgiIIQWNrQWbv7uIKs/xPNvTNZ8yiUyAzNpgybqFjxFiZAG/hYmAJxKlnJy7VVq1mrEWfUJUWLQB7jEKesRN98VZ3LNUy9M6gvswI6A6grObG60xbmAGIviHAaRUlJYqQSp/MNXTxWPOb7mZtEQnCKIVgR4YIOrTHPfVJ5/mON/laxRSWXwgchOkG/hE3TmFm0+ExjO/h7ho0lao1FDuLODfcGAetwCbXjDPMcTSippp45BhCCpHQjw26xMTfrNEbhSQDuu4I2t+3Q3GCNFiZBETY4yuT9qpGgwXUsyzaQpJYztAG/aL4e8JzRZSCNOlmQje6kj4SMKC8U4klMsXIQIVmVci4MSUBvb+mGaZrLrw961GoKuzauU6lAVgQNME+6YNzhHx3KCqUptI1u9XzFJdCA9i7Of7YxnG6qJTpr7IM5BhT7u7eNoMnsLXLTYAEDb5vireyLUmMnSuseIgMYnShaWE6QdpZbjC3i+RUU3FR6lMqC6VXeWUjdSZnxRYbyNpIwn4LnHekFZFENqYg6ZAAExeT4mOwHhHPFGXfL1KYBpNRqTpk3pvuG8TAFCTeGEGSJGJIZHPkESsU6q61PvcgH8UAghwQRytygkullJqNJsNm3E79N4wsyCrTrPlnJVGbXTJ/wD1PtDc9JjS3kp/LjS0qckIyxUSzLbfbr3sdoM4A9T4bliqAKSFYbC39cU5jIRVoSZPtOZJMBWYkk84GCVzDimNAkiwnaepjAmZzTGp0K0qpjoSoXf1OEWu8OSAzoP/ACOzT1k2n0jBlEkah8PUcul8c4ch9mABfFtWlcGDEXtzHfliJXxjPhA0gkgbCJJ6dicZfO8apoTmahCD2lPUkTzWO8AXvMQMaLi2XWfaEHVtbc4yPE+F+0pZlAu70iBHcAxzkxgQh/xS/tMy9MTqIan7N0/iAKQzm50pLBjqj3RNwRgrL8bRsuAKzEppWUIKsYGpWvIBba/M9YGZzv4ODNdO1x9fTEOB5JqVDMUiSEWpTYLNgSSDHqAfTFobDKZqVJFgDLdZn9Tiyrx0BSoQO7EKhnwruSSBciN+uwImcC0c17JFmRIUNv0kdx/XFn+OhdNNVC1LMwE2hhvyMkfPGkNoUIXcsTdmY3JNyxi0nta2KUYJWXUQZF/IEE2/9dZwbSnQLg2E857zzxRxAxBJEA25G8g/KcSReuAwG/5fnH1x8K9JEmsVQzYEgEyCAQSY0k8+WFOYzRaqQhvqB+YMXHWcZ/jAfMcUJr+OkhQMrEhQpUAn0mZ7Yi1WRq1a1UVUGgvGnVU8LiALKAf9Rmb2wbneJ0x/CQqzAwQvKCA2xA25c8ZLjP4takqZfLUaZemGgoxZaYKwLgDU3iYxytO5GGPDKsUcrqDNmKtNS5YbBLD027XxE3q0wUcmxJgCNgFqW231MP8Aji7MAoCTEh41QINtBiOyIfXFLVk0IgmdQPORfUTfseuK3yZfU+qbyVJG4iIB7WtiJLWz70swWBZUCktUCagmkGZC3NyvlHY4t4f+JKNcLWVPFU8JjkQSDvyNiB3xVWyzulegHI9rSbzJAIYWP5l+mMS34ZVVUqzAkCYnoZAv3HwxaGv4hxNClSjlqn8RSASGkybhUH8kxLbCY32ScMz+ct/GYzyYBuxB1AnfFH4ay75Q16lMiFp+KRIMmR6ysDD/AIZRIpK7SWa56mT+s4EAo5jNOQj6GlthTQDubKL4vTLD2jrv7LTTHK8eI2P85PyxZxF2KMJIn8yiDyIHn3xHIMQsglxUFyR+cadW3a+3PtiQdG9nqQiw8QPLfv389zinK5KqzBlp87sBK7gxbrGwg2GCuINBtAZbxbny9cO/w7xGnXRaZXRHI3BF50xsfPCgdPhVQ1Ay0yi6PEwKidPYR15jrtGDKmWUKGIUzz9PzahP9sFZ7irKzwoQKCQG57wTyAJBO8+HCP8AEdar/hqQlSXaW9ntG4I6KZF9rjrgI8gEhQLwST1gGVB6RgzL12RKkEAe2qGDEiaj798LcpKCmWMQrTcDcFdz5461YrTfSV1hmbxSR4m1C2x971wgTrBzVUExoVaa+WkPI6yWJwpfhiCt/EZdUaBtsCWBjuG+WDOCvqqmoI01AGtyYSGU9wT8xgniWUSowZuXTCiupllSo2lfA76Asf6ioGxBJ5s1hqJvABXf5ilP+FVQNTaSrshsxMk6g01EPvESCNeykQW9LglWoDoLwxMsToAGxUE7kzeJthdxz8Jkj2jQtWLanQIYIBAIF2EsT0AQCwwVM3ksv7SqXiYEDx9JiDBmBAnnE40vD86701NQj2lGBJHvIQbH8x0sIBv70Hrgmjw7Qy0mALqoYhLi4mxi5A6YL4bkAPbxBlIHUkrUkjzIHwwJ6LllIUXsL74Dy2eDVagYR4NJPISefyxLL51CJUwTC3EEne07jCZ3JzZpyQtRf9pK3uDvY/XAy1fDAVEEzFji3M1QQwjl1+G2FvAEC0xF5JnleTPpsR54NzFdZAnY9MRKuIVYtHL7nGfNb32PutWRZHRRJ/acP+L11A7zhCKV8uhgFjVqEHtED5j4HCDWs0nYEKPUgROENSiPZ5gBff8AZGDuP4g6bWn4401KhAG18L3Gn24IWXNKLbQ2/wAsRVVcpEbG37Ysy+XUAAyI9BzwxXLiPFeR8LYpajK+WIJCisAKIt2j0jAPE61OmstPhva8eY++eLmzMbCw3/cRgfOIWHX1scKIjnJbwkQWUA7TtyI9MFUaSvnM0YmahG3+lV/TF+XyqNmKSLp8JLtfkt5jzgD1wLwA6gzxBeq7SDvJMEdot6YVF78ITUiKoBZosABe0nEMvmBUqVK62Vf4dMX91ZAO03Mn4dMRrOVSq4MinTZlMz4mBAueQk/DBPDMsFoU6ce6okzz5jAXcpULGJEA3JmR1uRHID0xHNcOqEylUoSeimwtaRMweRjtgkahuLGwi/3b9cF5VPzN1O/TltgMKM5QFD2bCToYAkjlPiJ62JvgGrwsKxT+R2A6RfTv2j44ecXQFGB6bT6YjmXmoSROpKbnrOmGiO6xy54gzuY4b/BCx/5q2mTzVF1NH+4qPXDKrlRojoLQMEZnLWyo2gVm9WKCfgMXMhjp9D+2Is9QRgWkmGEAQIHKbne8/d7clYmkAAGuhn84kj/kupf9y9sOauUBC6ud9sKuK5MgqyAh5GnmBBHLz5YkFzWbixUQRNxJmNid+o9cL62epZfJCtSGusSE0kdzqY8xtYiCCB1OCjk6rKdXvSSeQFzYCdh1wszuU/7MyAAKqW8zf5tOIkXE/wAYVqiJOqnV0lKjqPfUmRbkQS3/ACN+hnBuPNUzdIFG9j7NaQWYMIp0sZsWmTBtcdjiOY4ReCd9vpGDslkdFSkxEFai/XfzxasMH4yXquQogMRokCI02uCFMjeOeIZnjVBQJgMxA9mLtPMmLgA7YXZVf+4zJPOo42vv/TFn+TqXBInaZ3PmeuwxAdTq+wbVPgqbi40tAGv12MdiPdGH1Mq4KkwYmT+YHmAPUEciCMKK1M1P4emW2ZeeFWZzLUhTEmKYJnYbT5kkWvuThDWcC40wc0q0eG45DtfYTO2COL55RUQ1aSrRQ2cNIWYGphYRp5b3JvjJ1eLImXqVBC1UBI8AYnXGgyfd6SO+ETfiSvWylWhWT2gJVkcAAoV+FoJ8pPpFp+LZw1EzjZYoKVEaKbIfeNjU0kWNnMAdO+CfwVW1ajMgoh+EhvkcYReImnQSjTpvaoKtQs3vELAUBYhRe8yZ5Y2Oe4qxza0kpoq+xGhRcEe8eQtBa0WA74A9JrZcMQw94WmP374pzqaDSZ41K6mQORIVufQ4qy+djcgjrijjZLUzBiAee/2cTOnOXzGjUDsrSIHYA+k3wPm8+tjMTPL7jA9XMkuGIbS6q1r3ZSevUfMYrzWV8Wo2B2HKY5+v1xIr4vxAU4O5Ji50ja5JgkgW23nAlHPmvnAgCfwwSNLM4A6EwN5At0+F+dyAetRBi7qpHS+pj091GwV+H+D6EappANQlvSfCLdsBGZ/iHskLGY28vhhWeNIGZYqM5YRKEAgGFKnaDH3OCePOvsmDGxF47YXcPXU6IGYrSAZoO7tc6puQoI87xitwzrR1a9hJ3xAE6Y1R974jUW2odMRerAMRJ2MfXnjQqCU+vljuZoGCQ1wLAxH0vjha8xfyx1qYYRe4+5nEiDKcaaka2kamsEIRmF91bxACdK3FzHO2LuC1FXUoZX9mokiRB3K3vItM9MJs1lFV6+oaiiFltAESZA9R8MEcOyhSiFJZi0FmI3J3JM/cYkNzXGqNSiaZYKWDSSCF8JsCxGm8EC/XDTh9ZWUMs3HTtjG52m1NFAqOdQqHSDaATY9mfSJvvjVcIy2iiqCSVUCRv5+eIihAbVM/p39b4OWtAjYdTgKnW0nxXJ6mfKemDEMrtFvv54iX52ogMsDESQDG3eDHffC5eMasxTS1qZJ0vqsTIBMDcyYPI9jhhmqKuyqbzpSJ/mbb1UNgHhOUBau4ECpUaw5hfCPSxPriZqZ4qrJSeJC6kUgCPeEjedXOw5YKYnpz54Cy/CgHYcg6sBHJpQ223M+eHNFiQPCJn4cj88DUUKg57x1+WAuIuFhmG14InaD19IOGeayn8o33nzwN/hwbETJ2698RIk4wKlRQqHmXJ2gCIHOZI7DkcVZvKB6VdQPzI3wYHbblh+KMN0mx5WN473HyxT/hSKObgSdIK/7QzW6nEizOcOQgNpuACOtuWBM7kyCphR4lN+s40NIawCp3FjyuNxgHi+VhSOfKfjvyxEho5PTmcwrfzzOw8Sq3O/P64ZplxMbc+3WL+WGfFsgDmRVVPA9MBoGzLsd9iGAntiP+XhTNybYgXZqgtjEk8xv0OEecoFhUAAC6T5mREAzHL/5Y2dbLCBIkdsVPlRNluNgAPvtiTL0+Fz7SkwY66NiewkfMnA/DOFK1BGN2IE27dO2Nb7CKtI7nVp+MjC7hfCyKWgtZHZTf+ViMFWFI4Qo9fK4wTmciGzdE/lGXUG/Twnbfr64etkAEWJLKfEZG3L9sczmTtlnHLVTJ9dQ//k/HAME08wq05JuNx0Mc798DZ3NMKZLmTbqI+Q3HbC/M8RNPSyqkEmBJmYidtuU8sLeJBqi6KrGobadLWHpNtxc33w6xhi/46RSoYMaisoSmI02m5JEjmO3rh9R4g1YLIQFtlNwBYgwR4rdSMY3h3CLzoBIgsxMn48vrbD2TTo29+oIC85J2Hpi08HU8t7xNjoqVAdiTUYUKZt2Ss0Yd5fNH2aT4fCJUWggd/wBcZWsT7SkisRp0+KdxTHs1v3b2jT/rwxbiDGSwhQSB4pB5eUYUhxUioyKDIeoot0JuD6ScV/hlyTUqk3qNGmLKIsBc7C2IrxAuznoljAuzlaam2xCu7f7MEcHJalqgqZLSYtMx5QMX6pwzTiO07et8D1M2zRsQW5WgHmDz644tTWCd26cx3PO3PbFOi2ktEi/zxoUzptNyJg78sSqMBN7tHbcdcJ+H5pgviAOnmJ2gWiTf5YtzHFFgmBJ7T6YkQ8aq6fbXvpjntqEgGY6fA4ZjNNGnSNOmQQRftYTjOVGL+3YyR4b8gAtRj6zpw9zGYFOlM7DaI+nlgKirkdek2MU6KX2lqhqsO/hp4cUqhB7c7/c4VCZVJJI9mxiLFaEW8jUPrhhUUwIER2xJdqn33Ha36DBdCt4dwR53wsUgR7SJsJPO9ojqbYvr5gBTECBuYA+/2xFCvxEolVgfdkjuVCpTB86tU/DF+Qp6KarMQsfD9cKnU/4dA0TUrIY56V9pU26yR/xwyVokjkP0688SRzFTTUW50uCh6eL3T6OFPxwQM/pZ7TqYMFBH5wCfIBtQ/wBuF2dTXTO8wYnkeUfv2xZn6PjRyFKsobluQGI7HUXOImNJiQWJAEz27ecDE8wgBUiLX54HymcBsRuo9J8sXKRYCbdL/XEU6qG9uXLfrhFnK9ZlZvaOFFEkhVQgKrEMWkyWDT7omOuGeYzcEgHlzEfXCmqS1NwRY5fMfJmMYk+/C1bVlwTaBHe3fyGGPGKJKiIgi+88umBOF09NJbA2H2f3wwFTVINiNvvfEmddq9XL01IUaHFNmIJc2LIQQRpsIvMk4fcMUtTVjuQP6ftiunltSVU2DaHEdabA/HSTbtgnhZjWsbNbya4+semBPhRN787SIGLKdLme0f1x8yQLH4+ePqVS5B+GCmOGh46e5AdTyMQZP2cBjIlK1S5AY+0UEW8W8H/2mR++IZjNMjkXECCqsASrEKbkGFuD1wlzfFGbPBP4pZKfiDNKrsREQdt57Yw3jSVdMEXEibCdomI8x8cEHKfwWABJBVk6gxHnuB8TiGVzc3AtNiedgQR1mT8MAcRzLypClh7oCPpkNYEEWPl+2LVfLPpkqZndTBgx0uB1vjmgrGyhu17TM8jb6YqTNOQT4fUb4OpJ7UAE+6BMd+Qxp54u4bRCu7Ra3Lz/AHxeck9RlsAkiGZoF4Pp1xAqQrQQbbEb9cZmvxTMgsjmadQhTeGWAFhWkQCIBnlhMaWrmg1aoH9l/DUIBRYuhCzEMVG4It2wLxLPHTLTJUxyjoT5XEYs4NVNQEVVPtacTqJOqmSRqJiCVaLDlJxDjuYX2LhQrE6bgajpBvpjmRtywoPlc0EyruzAGrU0rO8LTYIF76nJ/wBuNfl6TLTEEXWOdrAKI3xjOFcToZptP+HNBQpZSCNBcFd9bBQFA90mTr22ndZWoIGoQVlSBsejKQII74lhdlkKeOJcyGmdue3KwsemOrT94jSCwHysB998X5+mqCQNO3e/kO2BjVtbwkjVfaO55G+M31fjpPM+g69b2ZiVvMdZ5GOmxwFm6+kMxgHt15bfdsMc86in1J25TMTB9cY/iP4iWnARDUcA6AGB0kSNTgDedgOUnpG5+dY9TruTdStValT2QZ/5gTJCiGXUAtjOrfDHLZz2tBCRqVSoLCACAerHTfoeWo4ydLKmtVNSrTVLDwm2rvC6QfIdOck4a5cOqhUqFzDgL7MGmuoflErBjmskAmMGrGo4hVqU2SowMOxViNMCQsG1ySRExEemD0dipIPLnt5nGN4fwOsaq1MwXdjeC0jkCY5WA+GNgrKgkbKIEmT8xfEAzZYsQeakjcjoYn1ws4zmtdA6dUD/AJWNx5HDOpmgrBYlSJEGZN+XMwY5YXZ7NI0gCDuJ+G+Ig8lxwViCQqU5C6Q5ZlZVM1IAuh1Q4joRck42QuPFBkAjSdQg81KyCJt9cYOhQKOWRQbg3H6c+fx6Wwzy+dqkG2ktyAAEDZhGxj++2LUd5vMgK19IHvNI/wCC38Tkx4RfCPM/i00QtP2QdiNQBfVon3dZFywINrSI3BwA1bMe0LTrO6gqNI3BYhTc3335WxYuSYmahNRtogAATNgLC5OLUfcNzJ9mk7wBPPDehX6GTy8r3+OFdBQADvHn8NsEU81JFvp023xES1Gbg+X9PXA1NYpPG4oZoG9twf8A74u9s4AiCBvvIHL9MUZei3+HzJg/+OqOu4pFo+GIp5ZCFEm4Xl5DB5pCZF+YP744KI0AiBIBubxG5G/Ij44hQ2O1sJV6irK5BgHxAH8p8LD/AIk4spuabqG3OtDA3am/ylKin0xS7hpB7/f31xbxaoIpuu+pS0CYlCrEx1Hsz20nAE8y5ad+UYGGYgmbRa5+flGOrmRAvPlzxU9UOdMTzJ9frgSNcamqEE3piD5Ot/lgWqgXiOZYHmkHsaam+LqlQSSogaCIPk1/iMC5ysV4hmBF9NHUJ2mms8u4+zjNjcp1/iAiamEAC3rb5TguoEMBYHIr0I5r2OFdKpqUBmMCPuR+hxfUUIsghiD6xY9O2OVd51lzB6SOmL8tmCg1HYWgc/v9cQpZsBpgWmL3HoRGLEHtARzjYm/X6Tjs8I+jmtQRtWieQgg+drT5YjxHICrTZWhte0YUqpDAkTG4PPthjSz4ZpBCkbdLzIwoop8OrEeJnYLaEMGwtJ94EyZMxJEiBBZKx0EOE1ETYR+kT5d8X06mlD4rk9o87b/3wFRYGdTAnazC39fM4sLP5nhBa9PeQSItPKRzi++098OOG5/NPWugCHSNI1eGIBYSd2uTyubXwwy+UgFvEDFiR0/rHMYjlq2lSutQ51EkTF7TJnYEeo5YOtTPrQZbMiAxhokg/Tle0DvgLN5lXVrKRNwRbeIt99sLaVXw6UOo7FpsYtEzEWxfRBssK0CSbgA336+eNMo1lvo0E9hIj+nqMEUuFZdZIRV/1W1HsPLA/wDimpEELqiAdJ2n035+mDPbhlMgENy53PMx9ziSivlVZfd8M7Eyf2HXA1PQrhIINmJgBQY+N7du9sGzTT3VIvIE7zuQBeJPzxF9AUmmmsxtsSdgDIBmLXjERetWAg3WL7devOcDMsgx87gcuXfFLZgaQ2nTIBKhhY9D+uFi8QZREW/9pnpvGECXqpYXJAJEiYmJHpbATU9UyIM2JsOsW6j6YuzOcAX3SJG5A6D4nbCipn9WkEbEz8bX8owEwpwBJttF8FU66xyg2/fywoNMlZDKRPX4jFuVzgVbRY7aZ6dtji1YaFpIiy+f0P6YvSoBLAi53P6XwA+cXSSQtr9e4g9JvjlLiCFo2gATyjvadvpiJolSRdRe3KPvpOIe2FiN9o8uZ+G+KDnlbUNwsc/hPbEQVIvYk3M2Ft5Nz5YkZf5gwTwlQTe4mR2+fwwv/wDy5l/7akh9oAWd1vMg2g2IAi5t4T6/UGTqRfsfhIwDnuFKrGpqKqw0uSASAeYkT6eYxamo4EpFLRY1FAI/1KbqwvEEf1xa86j3ERhFw7iVKgmhdbkEXI9zmYJAmQbr2kYctxOkVDhtR2IsL73+5wNJvRLtpttO8AAXYk8sZrN/ij/DUGqUQsu7ezgGb2DtPI6ZiZBPQwJ8Waq5gt4DYpEBrncgyYi303wtzarUdAxCqm4i89TEbCAPNtpODQ7wbiNV1ip7xM+U3/XDM5sK4M7yDF+c3x9RyVMX1kb35HpE7YW5qopkBiL7xbph1GhqamcA7rEHyIH1GKfxNm44lUZ7ColJgdpARVMdYZSPTAnAKlKpmClfMClYyZ0lo/KpmAxB/a+FPFsyleu1ZKk0VfQo0sNOrUQJJO+k7m/hPXBqala5/m5jbF7Zy0B2DMTBEGOh8vTGeyWcjwloNpMdOQE2Fu+2L62YEiGJ6mO+2M1ueldJec35c/L1xZQpSSS8zzvbz6YTU6NVRpKesifrgrI8XE+JdIEyRH08sLnlHu4TmzkxEX3+eJagDG3T53P9cLf8zVnOkE7R5eR2xJs7yJI2P9LYdUhnUqX32sbjf07YFFVm8KwyTEgQR1+74qkGIaBc7fD54kmclIJl1sOg8u2NDDrLhvaFPEykAoAQTaNRdiwhd/dEzGCqHCKayZeRuGNvKCfkOeIUEcU4VCWsC2oDptf774+4qXokGoLsBZWkg+Z6RiWLjWRVIhQ0AC9zE2mNrk+uAa2eQSIvE97DqT6YAqZxSQGvqvYRblig5qmrTBBuJ6c4tvfEDXKkqzFmglY3AG887Na9+3TFteqtgNp3HPl0wiPEQwuJnYXwdkcn7eolJCFmZ1E2CgksYBtbYST88BFZnNooBJ1GfD2t08x1wLRdpBK2iR4fPbtP0x6Fwv8A6fZaTr9pU90El9MkbwFuFPQkx154F4v/ANPA1Sq9NwiwNC3Ok8wSSSV5z3AiBgaxhK1Um0c5jr18sBPSDXB0+bTjW0/wQVaK1VBylAxMQb7ATPn+51H8CUX1LTrVLWuF3EX2xoY89qIxufd5dfO/yxQyKw5j9ev6Y9Qyf/T6ipmoWc78gvqBc/HBx4RTQ6aCU1ZjclQfXlsMFLx5clVIARWI6gMducxtgvI8GzLmFo1SSLkKQImIkgY9cyvDX1Qz84sIEfp6YPbhmkQGNjYW8x6bYDjzpv8Ap/mkAcrTaLaQ4LCeWwB+J2x1PwZmWjwBRBsXWdz9cek1ELqQl2Eagbd98d4Xw6oZ9qmmDAJYGefK/wBMKeTV+BVaSy6OJ6gEWjeB54EoyLWvbH6By34fohZK62PM98X0OC0lA000W3JQPoMQ4/PFFDqA3vO+HFCpq8DEkxtvPwx7I34OypnVSRg24Kjy3idsG5ThlGgP4dJE5eFRPTffCuPCj+HzE6KqIDfUrBb2mdvX0x05QU9yCB0HX9se71kdwR7vi85H74zme/A2Us2hhBJhWYA3/lBgekYDrzCk5C+I237+n9cLeIJJJQC/3N8ey5P8E5Zhq0WaTMtqMgiCQdr7YP4Z+DcrQ92kGPIv448tW2Ja/PVXMEtMAbDe5t2xCsuqdCMYAFgY+nTH6Xq8GotvSpm0e6JjkNsK34F4mWk4ERIMyJFuUHBlWx+X8/SL9fhfsTO2K8poUnWxCuCrhRseUCwI1RzFice//iD/AKf+0qIWNOoWMAOs7DYk3+GB+Cf9OaeSql1WlqYRMs2mOShgYnmcCx4vQo1BLMjgtvqUi2w3GOpUCydXYWmOZ2+74/Q9bWkxD9LkC/WRMT2xcuTBHhVSY6CPmMF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88" y="4426421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257930" y="61653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b="1" dirty="0"/>
              <a:t>人牲</a:t>
            </a:r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5592323" y="4077072"/>
            <a:ext cx="707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b="1" dirty="0"/>
              <a:t>農業祭祀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7855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祭祀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5069160"/>
          </a:xfrm>
        </p:spPr>
        <p:txBody>
          <a:bodyPr>
            <a:normAutofit fontScale="70000" lnSpcReduction="20000"/>
          </a:bodyPr>
          <a:lstStyle/>
          <a:p>
            <a:r>
              <a:rPr lang="zh-HK" altLang="zh-HK" dirty="0"/>
              <a:t>所謂「</a:t>
            </a:r>
            <a:r>
              <a:rPr lang="zh-HK" altLang="zh-HK" b="1" dirty="0"/>
              <a:t>禮樂</a:t>
            </a:r>
            <a:r>
              <a:rPr lang="zh-HK" altLang="zh-HK" dirty="0"/>
              <a:t>」則是國家級別</a:t>
            </a:r>
            <a:r>
              <a:rPr lang="zh-HK" altLang="zh-HK" b="1" dirty="0"/>
              <a:t>祖先祭祀的系統化儀式形態</a:t>
            </a:r>
            <a:r>
              <a:rPr lang="en-US" altLang="zh-HK" dirty="0"/>
              <a:t>, </a:t>
            </a:r>
            <a:r>
              <a:rPr lang="zh-HK" altLang="zh-HK" b="1" dirty="0"/>
              <a:t>由象徵性的器物體系</a:t>
            </a:r>
            <a:r>
              <a:rPr lang="en-US" altLang="zh-HK" b="1" dirty="0"/>
              <a:t>(</a:t>
            </a:r>
            <a:r>
              <a:rPr lang="en-US" altLang="zh-HK" b="1" dirty="0" err="1"/>
              <a:t>ie</a:t>
            </a:r>
            <a:r>
              <a:rPr lang="zh-HK" altLang="zh-HK" b="1" dirty="0"/>
              <a:t>「禮器」</a:t>
            </a:r>
            <a:r>
              <a:rPr lang="en-US" altLang="zh-HK" b="1" dirty="0"/>
              <a:t>)</a:t>
            </a:r>
            <a:r>
              <a:rPr lang="zh-HK" altLang="zh-HK" b="1" dirty="0"/>
              <a:t>和 複雜的儀禮行為所組成</a:t>
            </a:r>
            <a:r>
              <a:rPr lang="en-US" altLang="zh-HK" dirty="0"/>
              <a:t>.*****  </a:t>
            </a:r>
            <a:r>
              <a:rPr lang="zh-HK" altLang="zh-HK" dirty="0"/>
              <a:t>周朝的</a:t>
            </a:r>
            <a:r>
              <a:rPr lang="en-US" altLang="zh-HK" dirty="0"/>
              <a:t>“</a:t>
            </a:r>
            <a:r>
              <a:rPr lang="zh-HK" altLang="zh-HK" dirty="0"/>
              <a:t>儒</a:t>
            </a:r>
            <a:r>
              <a:rPr lang="en-US" altLang="zh-HK" dirty="0"/>
              <a:t>” </a:t>
            </a:r>
            <a:r>
              <a:rPr lang="zh-HK" altLang="zh-HK" dirty="0"/>
              <a:t>便是執行禮儀的專業顧問</a:t>
            </a:r>
            <a:r>
              <a:rPr lang="en-US" altLang="zh-HK" dirty="0"/>
              <a:t>, </a:t>
            </a:r>
            <a:r>
              <a:rPr lang="en-US" altLang="zh-HK" dirty="0" err="1"/>
              <a:t>ie</a:t>
            </a:r>
            <a:r>
              <a:rPr lang="zh-HK" altLang="zh-HK" dirty="0"/>
              <a:t>禮儀師</a:t>
            </a:r>
            <a:r>
              <a:rPr lang="en-US" altLang="zh-HK" dirty="0"/>
              <a:t>. </a:t>
            </a:r>
            <a:endParaRPr lang="zh-TW" altLang="zh-HK" dirty="0"/>
          </a:p>
          <a:p>
            <a:r>
              <a:rPr lang="zh-HK" altLang="zh-HK" dirty="0"/>
              <a:t>最早期的禮器是「</a:t>
            </a:r>
            <a:r>
              <a:rPr lang="zh-HK" altLang="zh-HK" b="1" dirty="0"/>
              <a:t>酒器</a:t>
            </a:r>
            <a:r>
              <a:rPr lang="zh-HK" altLang="zh-HK" dirty="0"/>
              <a:t>」</a:t>
            </a:r>
            <a:r>
              <a:rPr lang="en-US" altLang="zh-HK" dirty="0"/>
              <a:t>, </a:t>
            </a:r>
            <a:r>
              <a:rPr lang="zh-HK" altLang="zh-HK" dirty="0"/>
              <a:t>主要是大型儲酒器 </a:t>
            </a:r>
            <a:r>
              <a:rPr lang="en-US" altLang="zh-HK" dirty="0"/>
              <a:t>“</a:t>
            </a:r>
            <a:r>
              <a:rPr lang="zh-HK" altLang="zh-HK" dirty="0"/>
              <a:t>大口尊</a:t>
            </a:r>
            <a:r>
              <a:rPr lang="en-US" altLang="zh-HK" dirty="0"/>
              <a:t>”, </a:t>
            </a:r>
            <a:r>
              <a:rPr lang="zh-HK" altLang="zh-HK" dirty="0"/>
              <a:t>在祭祀場合由首領掌控</a:t>
            </a:r>
            <a:r>
              <a:rPr lang="en-US" altLang="zh-HK" dirty="0"/>
              <a:t>, </a:t>
            </a:r>
            <a:r>
              <a:rPr lang="zh-HK" altLang="zh-HK" dirty="0"/>
              <a:t>用以向民眾分配酒水</a:t>
            </a:r>
            <a:r>
              <a:rPr lang="en-US" altLang="zh-HK" dirty="0"/>
              <a:t>. </a:t>
            </a:r>
            <a:r>
              <a:rPr lang="zh-HK" altLang="zh-HK" dirty="0"/>
              <a:t>中期出現各種玉製「</a:t>
            </a:r>
            <a:r>
              <a:rPr lang="zh-HK" altLang="zh-HK" b="1" dirty="0"/>
              <a:t>祭器</a:t>
            </a:r>
            <a:r>
              <a:rPr lang="zh-HK" altLang="zh-HK" dirty="0"/>
              <a:t>」</a:t>
            </a:r>
            <a:r>
              <a:rPr lang="en-US" altLang="zh-HK" dirty="0"/>
              <a:t>, </a:t>
            </a:r>
            <a:r>
              <a:rPr lang="zh-TW" altLang="zh-HK" dirty="0"/>
              <a:t>款</a:t>
            </a:r>
            <a:r>
              <a:rPr lang="zh-HK" altLang="zh-HK" dirty="0"/>
              <a:t>式繁多</a:t>
            </a:r>
            <a:r>
              <a:rPr lang="en-US" altLang="zh-HK" dirty="0"/>
              <a:t>, </a:t>
            </a:r>
            <a:r>
              <a:rPr lang="zh-HK" altLang="zh-HK" dirty="0"/>
              <a:t>彰顯氏族首領的祭祀和宗教權力</a:t>
            </a:r>
            <a:r>
              <a:rPr lang="en-US" altLang="zh-HK" dirty="0"/>
              <a:t>; </a:t>
            </a:r>
            <a:r>
              <a:rPr lang="zh-HK" altLang="zh-HK" dirty="0"/>
              <a:t>「</a:t>
            </a:r>
            <a:r>
              <a:rPr lang="zh-HK" altLang="zh-HK" b="1" dirty="0"/>
              <a:t>樂器</a:t>
            </a:r>
            <a:r>
              <a:rPr lang="zh-HK" altLang="zh-HK" dirty="0"/>
              <a:t>」作為儀式的有機部分也開始現身</a:t>
            </a:r>
            <a:r>
              <a:rPr lang="en-US" altLang="zh-HK" dirty="0"/>
              <a:t>. </a:t>
            </a:r>
            <a:r>
              <a:rPr lang="zh-HK" altLang="zh-HK" dirty="0"/>
              <a:t>終末期出現 </a:t>
            </a:r>
            <a:r>
              <a:rPr lang="en-US" altLang="zh-HK" dirty="0"/>
              <a:t>“</a:t>
            </a:r>
            <a:r>
              <a:rPr lang="zh-HK" altLang="zh-HK" dirty="0"/>
              <a:t>玉</a:t>
            </a:r>
            <a:r>
              <a:rPr lang="en-US" altLang="zh-HK" dirty="0"/>
              <a:t>”</a:t>
            </a:r>
            <a:r>
              <a:rPr lang="zh-HK" altLang="zh-HK" dirty="0"/>
              <a:t>之類的象徵性「</a:t>
            </a:r>
            <a:r>
              <a:rPr lang="zh-HK" altLang="zh-HK" b="1" dirty="0"/>
              <a:t>兵器</a:t>
            </a:r>
            <a:r>
              <a:rPr lang="zh-HK" altLang="zh-HK" dirty="0"/>
              <a:t>」</a:t>
            </a:r>
            <a:r>
              <a:rPr lang="en-US" altLang="zh-HK" dirty="0"/>
              <a:t>, </a:t>
            </a:r>
            <a:r>
              <a:rPr lang="zh-TW" altLang="zh-HK" dirty="0"/>
              <a:t>彰顯首領的軍事指揮權</a:t>
            </a:r>
            <a:r>
              <a:rPr lang="en-US" altLang="zh-HK" dirty="0"/>
              <a:t>,*** </a:t>
            </a:r>
            <a:r>
              <a:rPr lang="zh-HK" altLang="zh-HK" dirty="0"/>
              <a:t>也訴說著戰爭的重要性上升</a:t>
            </a:r>
            <a:r>
              <a:rPr lang="en-US" altLang="zh-HK" dirty="0"/>
              <a:t>. </a:t>
            </a:r>
            <a:r>
              <a:rPr lang="zh-HK" altLang="zh-HK" dirty="0"/>
              <a:t>所有這些形式都在首領的隨葬物品中展現出來</a:t>
            </a:r>
            <a:r>
              <a:rPr lang="en-US" altLang="zh-HK" dirty="0"/>
              <a:t>.</a:t>
            </a:r>
            <a:endParaRPr lang="zh-TW" altLang="zh-HK" dirty="0"/>
          </a:p>
          <a:p>
            <a:r>
              <a:rPr lang="zh-HK" altLang="zh-HK" dirty="0"/>
              <a:t>舉例</a:t>
            </a:r>
            <a:r>
              <a:rPr lang="en-US" altLang="zh-HK" dirty="0"/>
              <a:t>: “</a:t>
            </a:r>
            <a:r>
              <a:rPr lang="zh-HK" altLang="zh-HK" dirty="0"/>
              <a:t>玉琮</a:t>
            </a:r>
            <a:r>
              <a:rPr lang="en-US" altLang="zh-HK" dirty="0"/>
              <a:t>” </a:t>
            </a:r>
            <a:r>
              <a:rPr lang="zh-HK" altLang="zh-HK" dirty="0"/>
              <a:t>為一方柱形玉器</a:t>
            </a:r>
            <a:r>
              <a:rPr lang="en-US" altLang="zh-HK" dirty="0"/>
              <a:t>, </a:t>
            </a:r>
            <a:r>
              <a:rPr lang="zh-HK" altLang="zh-HK" dirty="0"/>
              <a:t>中有圓形孔道</a:t>
            </a:r>
            <a:r>
              <a:rPr lang="en-US" altLang="zh-HK" dirty="0"/>
              <a:t>, </a:t>
            </a:r>
            <a:r>
              <a:rPr lang="zh-TW" altLang="zh-HK" dirty="0"/>
              <a:t>用</a:t>
            </a:r>
            <a:r>
              <a:rPr lang="zh-HK" altLang="zh-HK" dirty="0"/>
              <a:t>以溝通祖先和神靈</a:t>
            </a:r>
            <a:r>
              <a:rPr lang="en-US" altLang="zh-HK" dirty="0" smtClean="0"/>
              <a:t>.</a:t>
            </a:r>
            <a:r>
              <a:rPr lang="zh-TW" altLang="zh-HK" dirty="0" smtClean="0"/>
              <a:t> 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zh-HK" altLang="zh-HK" dirty="0"/>
              <a:t>夏朝末期引進了青銅技術</a:t>
            </a:r>
            <a:r>
              <a:rPr lang="en-US" altLang="zh-HK" dirty="0"/>
              <a:t>, </a:t>
            </a:r>
            <a:r>
              <a:rPr lang="zh-HK" altLang="zh-HK" dirty="0"/>
              <a:t>商周之世青銅禮器壓倒一切</a:t>
            </a:r>
            <a:r>
              <a:rPr lang="en-US" altLang="zh-HK" dirty="0"/>
              <a:t>, </a:t>
            </a:r>
            <a:r>
              <a:rPr lang="zh-HK" altLang="zh-HK" b="1" dirty="0"/>
              <a:t>最終發明了「封建主義」</a:t>
            </a:r>
            <a:r>
              <a:rPr lang="en-US" altLang="zh-HK" b="1" dirty="0"/>
              <a:t>, </a:t>
            </a:r>
            <a:r>
              <a:rPr lang="en-US" altLang="zh-HK" dirty="0"/>
              <a:t>“</a:t>
            </a:r>
            <a:r>
              <a:rPr lang="zh-HK" altLang="zh-HK" dirty="0"/>
              <a:t>禮樂征伐自天子出</a:t>
            </a:r>
            <a:r>
              <a:rPr lang="en-US" altLang="zh-HK" dirty="0"/>
              <a:t>”,</a:t>
            </a:r>
            <a:r>
              <a:rPr lang="en-US" altLang="zh-HK" b="1" dirty="0"/>
              <a:t> </a:t>
            </a:r>
            <a:r>
              <a:rPr lang="zh-HK" altLang="zh-HK" b="1" dirty="0"/>
              <a:t>形成極度嚴格的父權社會</a:t>
            </a:r>
            <a:r>
              <a:rPr lang="en-US" altLang="zh-HK" dirty="0"/>
              <a:t>.</a:t>
            </a:r>
            <a:endParaRPr lang="zh-HK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113290" y="3140968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商代 </a:t>
            </a:r>
            <a:r>
              <a:rPr lang="zh-HK" altLang="zh-HK" dirty="0" smtClean="0"/>
              <a:t>大</a:t>
            </a:r>
            <a:r>
              <a:rPr lang="zh-HK" altLang="zh-HK" dirty="0"/>
              <a:t>口尊</a:t>
            </a:r>
            <a:endParaRPr lang="zh-HK" altLang="en-US" dirty="0"/>
          </a:p>
        </p:txBody>
      </p:sp>
      <p:pic>
        <p:nvPicPr>
          <p:cNvPr id="12293" name="Picture 5" descr="http://img.bbs.cntv.cn/attachments/month_1301/20130120_5450b14dc7adcac6d11dPid55zzTa3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74" y="3501008"/>
            <a:ext cx="238312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610528" y="443711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商代和田七孔出戟玉刀</a:t>
            </a:r>
          </a:p>
        </p:txBody>
      </p:sp>
      <p:pic>
        <p:nvPicPr>
          <p:cNvPr id="12295" name="Picture 7" descr="http://www.chinabaike.com/article/UploadPic/2007-2/20072212219463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03618"/>
            <a:ext cx="2156103" cy="18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047045" y="62745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dirty="0"/>
              <a:t>玉琮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714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686320"/>
          </a:xfrm>
        </p:spPr>
        <p:txBody>
          <a:bodyPr>
            <a:normAutofit fontScale="85000" lnSpcReduction="10000"/>
          </a:bodyPr>
          <a:lstStyle/>
          <a:p>
            <a:r>
              <a:rPr lang="zh-TW" altLang="zh-HK" dirty="0"/>
              <a:t>始於</a:t>
            </a:r>
            <a:r>
              <a:rPr lang="en-US" altLang="zh-HK" dirty="0"/>
              <a:t>3</a:t>
            </a:r>
            <a:r>
              <a:rPr lang="zh-TW" altLang="zh-HK" dirty="0"/>
              <a:t>萬年前的最終冰期，華北氣候惡劣，原先採集植物食源的人類轉向狩獵大型冰河野獸。 </a:t>
            </a:r>
            <a:r>
              <a:rPr lang="en-US" altLang="zh-HK" dirty="0"/>
              <a:t>1</a:t>
            </a:r>
            <a:r>
              <a:rPr lang="zh-TW" altLang="zh-HK" dirty="0"/>
              <a:t>萬</a:t>
            </a:r>
            <a:r>
              <a:rPr lang="en-US" altLang="zh-HK" dirty="0"/>
              <a:t>3</a:t>
            </a:r>
            <a:r>
              <a:rPr lang="zh-TW" altLang="zh-HK" dirty="0"/>
              <a:t>千年前冰河時期突然結束，</a:t>
            </a:r>
            <a:r>
              <a:rPr lang="en-US" altLang="zh-HK" dirty="0"/>
              <a:t>“</a:t>
            </a:r>
            <a:r>
              <a:rPr lang="zh-TW" altLang="zh-HK" dirty="0"/>
              <a:t>漫長的夏天</a:t>
            </a:r>
            <a:r>
              <a:rPr lang="en-US" altLang="zh-HK" dirty="0"/>
              <a:t>”</a:t>
            </a:r>
            <a:r>
              <a:rPr lang="zh-TW" altLang="zh-HK" dirty="0"/>
              <a:t>降臨，大型野獸滅絕</a:t>
            </a:r>
            <a:r>
              <a:rPr lang="en-US" altLang="zh-HK" dirty="0"/>
              <a:t>, </a:t>
            </a:r>
            <a:r>
              <a:rPr lang="zh-HK" altLang="zh-HK" dirty="0"/>
              <a:t>人類狩獵對象轉向小型動物</a:t>
            </a:r>
            <a:r>
              <a:rPr lang="en-US" altLang="zh-HK" dirty="0"/>
              <a:t>.  </a:t>
            </a:r>
            <a:r>
              <a:rPr lang="zh-HK" altLang="zh-HK" dirty="0"/>
              <a:t>石器與時俱進</a:t>
            </a:r>
            <a:r>
              <a:rPr lang="en-US" altLang="zh-HK" dirty="0"/>
              <a:t>, </a:t>
            </a:r>
            <a:r>
              <a:rPr lang="zh-HK" altLang="zh-HK" dirty="0"/>
              <a:t>出現 </a:t>
            </a:r>
            <a:r>
              <a:rPr lang="zh-HK" altLang="zh-HK" b="1" dirty="0"/>
              <a:t>磨製石器</a:t>
            </a:r>
            <a:r>
              <a:rPr lang="en-US" altLang="zh-HK" dirty="0"/>
              <a:t>, </a:t>
            </a:r>
            <a:r>
              <a:rPr lang="zh-HK" altLang="zh-HK" dirty="0"/>
              <a:t>十九世紀英國學者 盧伯克 據此定義「</a:t>
            </a:r>
            <a:r>
              <a:rPr lang="zh-HK" altLang="zh-HK" b="1" dirty="0"/>
              <a:t>新石器時代</a:t>
            </a:r>
            <a:r>
              <a:rPr lang="zh-HK" altLang="zh-HK" dirty="0"/>
              <a:t>」</a:t>
            </a:r>
            <a:r>
              <a:rPr lang="en-US" altLang="zh-HK" dirty="0"/>
              <a:t>.*** </a:t>
            </a:r>
            <a:endParaRPr lang="zh-TW" altLang="zh-HK" dirty="0"/>
          </a:p>
          <a:p>
            <a:r>
              <a:rPr lang="zh-TW" altLang="zh-HK" dirty="0"/>
              <a:t>石器時代考古側重比較石器制式、地域分布和傳播途徑。</a:t>
            </a:r>
            <a:endParaRPr lang="zh-HK" altLang="en-US" dirty="0"/>
          </a:p>
        </p:txBody>
      </p:sp>
      <p:sp>
        <p:nvSpPr>
          <p:cNvPr id="4" name="AutoShape 2" descr="data:image/jpeg;base64,/9j/4AAQSkZJRgABAQAAAQABAAD/2wCEAAkGBxQTEhUUEhQUFRUXFxcXFxcWFxgXFRcXGBcYFx0VGBoYHCggGB0lHBcXITEiJSkrLi4uHCEzODMsNygtLiwBCgoKDg0OGxAQGiwkICYsLCwsLCwsLCwsLC8sLCwsLCwsLCwsLCwsLCwsLCwsLCwsLCwsLCwsLCwsLCwsLCwsLP/AABEIAKUBMgMBIgACEQEDEQH/xAAcAAACAgMBAQAAAAAAAAAAAAAAAQUGAwQHAgj/xAA+EAACAQIEBAQDBQYFBAMAAAABAhEAAwQSITEFQVFhBiJxgRMykQdCobHwFCNSwdHhYnKCovEVM0OSU2Oy/8QAGQEBAAMBAQAAAAAAAAAAAAAAAAECAwQF/8QAKhEBAQACAgECBAYDAQAAAAAAAAECEQMhMRJBBCJRkRNhcYGx8DKh0SP/2gAMAwEAAhEDEQA/AOHGig06kImiinQAooE0UDH660BaB/akDQPLSUU81ImgDQKVOaAooqZ4B4XxeMaMNYe4ObbIPVzp7Vbyi2TyhyaYrsPA/sObRsbiQv8AgsjMf/dtP9pq78M+zPhljbDi6f4rzG5/tPl/CrTCsrzY+z5o/Xeti1wu+3y2brf5bbH8hX1rhMFatCLVm0gH8KKv5VuLiT0H5Ve4VH4l+j5EucExI1OGvj1tOP5VqPZZNHUqf8QI/OvsK7eJ7VhuQwhgrDoyyPxqZxn4mX0fIJNJhX1LxHwhgMRIu4XDljzUBH+qwaqPGfsWwrgnD3bthuQb94n4w340uJOX6xwavUaVceP/AGZY/Ckn4YvoNc1k5jH+Q+b6A1TjIMEQRoQdx2qmteWsymXh5pxrFItTqu0lSNM15JqtSdMR78qR7U6gKimRFIUDUxSmlRNAyaQpU5qB6zH9d68kRRRQFKiig9mlFMmipCooooCgUqdA6806KBrFIimKRqQqkeBcDv4y6LWGttcbnHyqP4mY6KO5qx+APs9vcQbOxNrDKYa5GrxuloHc99h32r6D4FwWxg7QtYe2qINTzLH+Jzu7evtV8eO3yxz5ddY+VF8IfZBh8PlfGkYm7v8ACGllfWdX94Hauj2GVAFRUVVEBUGUAdBAgUrhMEQQNCRA1nrzotCBqOddExkjHVt7ZDeHeayKaRtwdPQ9q9EdIJqls9mkgZxXi43SdaZTmJ/KvE1Ta+jVvamUrGxpq1PUaZDaBEEA+on86xXMKYORoPIHVfQg/mKyK9ZFapmaLihDxUKTbxFs2z1+ZGHVDEn03FVXxr4Js4pfiBQ0iQ6AfEA6yPnHYz7V0PEWlYQwB9f1I9qreO4a9osbbeUmShHlJPfke4juOddHHyT6ft7McsL5fPniDwdfw4Z1BuWRvcUfL/nGseu1V0Cvo3GTJzIwkfMsSR0/xeh+tc58ZeBP/NhgNdSgGVWPYfcb/DseUc45Phpl83H9v+LYc1nWf3c4/wCa816dSCQQQQYIOhBG4IrzXC6jomlRQOPSkKc0iagMD3pAU1oqQjRRSqA6KKVAUV6gdaKApUUVIYoNKnFAE0zSoFSEaJp0jUaBV/8Asx+z1se/xr8phEOp2a8w+4h5L1b2Guoifs88IPxHEhNVspDXnHJZ0Qf4m2HueVfR5e3h0WzaUIqLCgDyoijf1/rWvHx3KsOXk18se7ty3h7aqoCIgCoiiAANAoA0FIYySuUSx156etVXDY0X7gVcxVWLEnYnkgPqZJ/Or1g+HlV1Gp16R/blXVyTHjmmXHN+Ds3PKV3ghTrvIBJ7a/nWubBhpncntAP6NbbW9GHSWMRvtr+fsK1r0kkdR+Y/4rDC99Ncp0yZAvPTr1pO89v1zr0nXlH6in8Op3PdGq8j3078vSsfxO01lFrvrR8MR/eny1PYyU8leqYFZVdiVayAUCmx0/rUJMitPFORpy5dv7V4xF8knKdI+taJckiTp+ufKtccapcnn4sE6R+unQ9K0b+CDf8Ab0kEMk6N/lJ2Pas2JkAg7g143HT9Ctpddxle3LfHHhM3iWQBcSoAKnym6seU67mBE9oNctZSCQRBGhB3B6V9LcZZGtTdWSmzD5lUmPcAwYrj/jXgwbNet/Oki6APmj746Ec+2vKp5uP8TH14+Z5/NPHn6L6b4Ug0CiivPdQJpk15p0BSp0qB0qKKAoopigVFFFB6ApgURT+n651YeK9A0iaKgMewphfw715oJqQzWTB4V7txLdtczuwVVHNmMAVirp/2J8EBu3Ma6yLIKWp2NwjU+ymP9VXwwud1FM8/Rjt0/wANcHt8Mwa2VIzgZ7zj71wjU+nIdhW3xK0920bdnRrikEn7sjSe3pWK60A59cx1H4xUxw635A5OsSddp11PYRXblrjnTkxly8sXBuCraKBQPLJMGZjaPxqzO2k7VpcNAIJGo/W1a3iDiK2gis2XOwB6x1+sVxZW55OrGTHFkwDEoW+88trpvoF+gFeFYR05fTke9ReD45bdkDMijUqrFQ2VWbUCddE056VJX7o+YHyk550Gw0HferzGy9q76ZE7Uh9K0eHYx3tl3QLrpHNff9Gty6CwIBgkaHeDG9LN9kuuiLaxP9SOsVkRqh/+sZRkuCSsjbntMkyOtecPx1MwUggEwGJnc/e/5NUX0nYrwxisiGky86nyr4YA9Y8dqBWYgV5vgEfzpj1U3uNK1rP696wMhOh2makWXTkK1LprSVTTVdetYClZrYLEgbf0rHctzoNOfLYCrb0qiuLcQCPkInMjEiAZB09ht71VOL4NUujKxi8AVPIEQuUz3/OpjGcZtMt3IczWrbEhSSS4XcDmN/pUFwTiS4+y9q5pcRVdco82YCGy9QYE95rTjyuPaueMvTm3i3g4sXQyD91ckr/hYGHt/wCkkR2ZagxXW/Evh5rmGur8xgX0gffEyI/xLII65elckrm58JjlueK34srZqilRRWDQUU6BQKiimTQKnNKigc0UqKD3lpRQaJqQUKKU0xQMUiKBTmpCAJ0FfSXhbhy4PB2bMebLLRzcwSfqa4f9n3Dhex1kMJVD8RvRNv8AdlFd6N0k5j1gevL8TXd8LhrC5uTny3nMWxicL+7uO0wmgAnVyIn0BI17VuYeyp8ilgBlUgAmQc0k+458q8cQtFcNatvOZrlsGDOucMxJ5iJ0rB4d4ooJzE+fMZOseaApG8anfrVc8rZtbGdrbw1QttQNJGg7RUB4z4ZcuhXTLCnUyZ+U6RERJqbW5uzeXnryHfpzrNxAEoVX5joPWuWXWW22tzTjXE8XkZW0DLaAEa7SNfqZ/vXQOGH4WFttdBYwuYDWMwJ0B0iTty0rm/F8DdtXAL4E3GzFV1EZgSAecjSuqcTI+CwOvyjTTfUe2ldPLemWE7a1jjqM0MCoiQTqfcDapK1cDAFSCDtGxqp4yyoaAZCncbcv56VYOHZRaKJIhZnbVw207ERPTWsNtbjI0eLYpS+yspWJkHXWCCOYOlQ7Xk+GQVkyCrDQjqD1/lUxw3B52kqQinnzMfL00rLiMFkd3RRqsjMAQDOpUHbSPrQ68M/BuIg21DkKZyLJJzaTqTz0qYFVm3h1e2s6EEOdNCzBo9+tB4w9m55szW2QnLHmBDAaT2YDeNDtSFWK5BryTpWrbxKsoYHRhI6+4NelvAiJq/pU29XBoaisQ39K2br6ant61WPF/GPgWdI+I8hB+Bb2B/KrYzStu0jg+JWn8tttuvY5SQeYB51D8b4+VsYm6pCC0hUAEGXI8pPckr9fSuf4fiF2wA1tyJkddDvv7H2qx8VN9sE82w7XbdzOIEghID6czEzyNE6VXD4tv+ngLkDu5WR5S1m3usjUyxmOete/BF0rdA+GQyXMxIXzBCIZCd9JBjvPKtTjuFexhbQckq4C2kYzBAU3Lg0ECTHvUTgcY9lgyyuV1bQmAwkExz0zD0NbTuVWx3S5ZAgbiDXAvGnC/wBnxdxAIUnOvo3L2Miu28F4qL9oNIJHzR+B9DXPvtbwyn4d1fmBKN9P19axym8LFsbrJzegUqK5G4pg0UqBxSoooGTSoooCiiigdKimKAp0qDUgmiiig6X9jOBk4m8Y0CID6ks3/wCVroy4gZwTJCK10AbHKDoeutUv7ILcYS7Oma4TPoEH8zXReEYaSxKyonyn5m3JX30Fepj8nDJ+/wB3Bfm5Lf70lOJWWdrbggKFYyR/EpIEz2Fa/h3hIXzMPmIZZAhQuufXmTt0rcTD/GsQ2kgxlOiyMoI9KhcfiblpUsBwSTDMxOZra8tebEgek1yd2adCWx11Tezl/KqeVQfnIbMO28R/xRa4yAwFwwrKTmJ0VwR5OmuonqO9VQ4hXtuzEhtcqiAba66RyMDp2qWvW1C2yZhkKkdwc3Lnqai4xO2p40vywVUDMAGY7EoNVjvIYe1TXD8V+0YYifPkE85K6qfcaf8ANQXEMKRhhdnOUcqpGhNp9VB6wSfrWPh/EDbCPZbRgSVjzqBuNRESD3EUynXScfLNmkac6l7l5RYAQ5i0ZzroQAYjprFRSMGWV/WtaxdkYGNNjEbHv/KsW2lk4DiIBQ5cxMiNJMTExvHesnHLmUKw1mVKnYggGe0T+NQmDxcsPh76MZ3Eac69Y267GWbNG23M9qnf1V12M7NlCiBpl5yRv3ME8qjuNXy5EEMRKhtgQxnPHLSvbXiNzz07NGh7VtYbA27xDZicoI+GTvGog8hqdO9JTIsDxC5Zf4boWVpYkR5C3KOnM9zVht3LeUiRmide/rUKbhznKojedzA2Ufj9K1+MYounw0AEyzXP/rUMSAOpIC+9abrLTLiPEuGUPN1SbYMjmY+6s/MZjauZ8b4s+JvF205BdwqdO5O8144uyllRRoBJbmzHdm9/wArUuQogat2q+0SNXFXc7BQOgFda8I4xWw9lX0aPhqI1ZVSCe8ltD3rlXDkdr1lVgM11VBiYJO/eIq53sUmFxt+89z91bK5h/CqrbQKo5nQH/VTKdaTtE/aqF+DYkAFGyIOcKAD7QPyqhYW8PQRrzj0/P1q7/abY+KbDoy/CazmVyQAQCoJHU6bVz+w5XUd520GgM9q04/8AFFXbwVxAW5tuWAggMDABOhBIiJ0jnzmtbxLezWrtqDltyFZjLEjKZP8A6mo6w91rcL5gunKAIzZQee3PvW9jUJwweRrCmdzIKyeuh37VaTd/VnelBpU6K851lToBooClTomgBRRQKBUUUUDoooqQUUUVAVOiipHYfstvBMHJ2AuN/vAH5V0zgY8mcDQ5T7EAn1rj3gzFZeG3ANyWX2zE6fUV1/w9emwig6fDH4Bfrua9Xmn/AJYX8p/Eefx358p+d/kW+MIEFstDW2yGYEgDRh2/pUFxDEZrjXGVLuylTHyBswy76y2m3XTStq/w1LoKSBcRTDRq6EhiszuGiDrpIqtcbtYmYFiZcy2uU5lVFDBfNlRR5o5knlrzSTbo217XEC7BQPMZEjMYUusBmYAMAYAPODyNWjxDaZ7IytlZM5nloF09DqK2cJw34FtVYKukDTcnWBOsTG/SovxFxRbZAZgqspk9DIEmBtr+NRvd6TrpmweIZsHfWAzLbR8p/wBWhHMeVT71R14gxQZfKBNlvNBOojn1JnYVe+E3zdW6ViXXJuMoHlGnUCG9a53w5g5fD3IXM8pJnzksYHKGn8Vq2HujJe/D2MFy0C0e35fWa377eX1/Cqn4PY/vLQ1C+ZOvzEFfqPrVmuXknJPmjQTqQNCY5RXLnjrKujC7x2zIibkgNMdwNN/eK9NlGYnfmfQR/KoS7iYuCCeYO+3Kt5LsgAz/AM86rYs94oj19K1eHKilrhbKFn5mUEmQIGvU9KWLuMrDKJBBOoGnffSq9jsOwkmfNz5n1q2MUyq3X7hKNcVkGSQWeVkhZgZo0k+9RPF+NfAkCH8i7j7zqc6Ej0H96iuI+KUbDNYxGd2JBRixlbixEDLsdiJiqv4q8Ri6xFsBRPmO8kADTpz0jSt8cLWNykZcZxBbl05REmFRAWMKPzga1gtXEf5Nxqe9VgPJ3jvtW1h7j27oDAzoIJ5EAjWYIiDWl4/oiZVePDaj9otwM0g6bQf4vYx+Na3jrA3nxeIt5lYPcFwAlQEUGAhZtBoduwrS4dxpbV+3cXUlgMvWSAdKvPiTg/7RdW6LltQQM4uRDIrZ9d45jWNqx3cav5QNuwcXwpMO4y4jCNcVbcAMSilgrA8iI9Yqi8MsB3Fth8xJaNxEyRp2q5cQ4zZGJD4dwRlBPm/+Im2mb+I5T38oHWtHxBw6xhlKYS49y5clmy+YWkJ0tgruSTM7wNavLpFRmI4v8K7as24Nu2crQPmLeUz1jb1FZuJtmwiEgAq507FidO2tQ9/DN/3WATLlGumbLpmA35A96ypiycMQTMEz9UI/nWk60pl2rLUqZpV59dIopzSoHRRQRQKinSoCiiigdFFFAUUV6NSPNKmaVQLt4PvThLq9HP0ZV/mprpnh3i+X9mLzlYC32DBRH1gj3rk/gBwbty2xgMmb3Q7fRjXQMAim21oGSrNlM7MR8W2w6H5h7V7GNmfw+P2edZcebJYeLW8t8OkK+gkz8ublGxrYN6+rZgEcHUHMyGYGsGVPLaOu9eb18vYt30UXR8ty396Duw7gyNdDW82GDIFzBWJyhSdiB1iNQRv+NceTpjSucRxN2TiLdoZfMgDHTqP8ROgiY9a0eJ8LF42CxhmglY0DEkNBYbQTz51KWb0zbuIM05Qy7zyI61XFvvavW1ckySmYgEyM0Hb+KNaifkstnB8MgF5bawLZVBl20GvruwrkXELTJf8A2dFK3bd11JG5APk9wqg7127hlhcPh87GCFZnJ5PJJJ65dAPSuW+G71q7xC9fYx5gUDGSSyshY9yAT2qcL5qMp4RvCvEPwrocagKoIBiczQTGxjlVsx14XbJu2dW3VgTIOhy6dSDp1rluIWbtzK0KXZdOkzGnoKstjiCYQzhna4ht57lttREABwd1aTEcudW5OPfc8mGXtfCesYv9oQuABct6Oo77MByn8xUhwfFsVJcTrGvpMf3qj4bxAExiNh/KlxkVlPynOQDoOk/WaufF7iC8xQwbflZCFjLqVKxupB3rHPDTTHPaZcKTmg+nL0qv3cWqkoywQZP3hDa+kf0rcwuKBgc/wNRPFLWdmZj8qmeRIEEN151nItkp3iO+Dc05Se0nX30ioNvNtU9xXA5g9zeF6xEEAHvpUNgLPmGYeU79OldmFnpc2u23wHhXxXltEG/cxsOoneOVbXG+FsLYuZRlQpaJ5rAlZA33ie3XWpnCMJVF0BIEgD0/rtWn9ouIt/tQt2pCW0QMAZm4JLMY0La7+tUmduS9mo08bxiXzEtn01I2A2G09qkH8Y3cgUXM3l83k1juTudeXaqfexBJMSROx1jpvXrD3TbJPOCOR/Wop6IbqVt4lSTcbKCTMQCTzM95/ACt23da3Ya8AVN05bZjRV3ZjPOJqFe6Wy5zAJWQIJKnmANDzPrVs8RYE28JYAmNfQzpMcpn86izWkqgyM5L6yNRO/b1NYjd/dPO5P8Af+YqRClUYnbSPSobF3tI7yaXPqok7adFKiuNuKKdKgKKYooFTNFKgKKKKD0KKVFSCiig0BRSoqBI8AxYtYi25MANDf5W8pPsDNdIuYg2WIMBGOViORBZlYexieh7Vyeuj8GYYzCgk/vLS5Tr8wXYEnmRH416PwWcuNwv6/3/AE4/icbuZz9F1tY1rN0urq1sW/PaBXQjzZ+QM9tRI01qW4dY/aSl/D3FZSD+7uLMdVzDVdZ0M6iuW2uL5YDKcqkCCTpAgazIgaSI0A97b4dxFq1dt3bF0IrZfi2wdFmBMTIZZEnYifZycejDPa24q/8ADbJcHwuTEKVnfUXGMAf5awYPhTXL4aycgMS7CWyblxPyzooOp3POpdfFNtXFtmXNOvmkBtN+xnStLjnjK0isEaXjX5QdN8sg/Wuftu1vtPx7WcI1uycui5ucJIGUaaTEyeU9q4euPNtywPmI32g10e/i7nFSCnxFtErmByHNlYAliNYjbuBNVfxlwJrATKA2mUg/MxU6XCvWDr7d6149T5apl32jhw64psqbYLu3z5pBDCckRAMGZ3rW43hXtEKUVdCCysWDw2pHKBoIrUd3VRmDwfMOaQCZbTYyKx32YKFbMCBMEyuwgKBtIOvpWs8o03vC+FW7ira3D5B5mnbKvL0ro2N4vhbzOwufDMBORDZNVbTlrH0qh4PDi3gjemc93I0RKqoBA13liD6DXevQ4cJLuALDgS+RhkYjUkT5T5SdJH5VnnrKpnS4XMTla2UAcQCwB0MHUE8tB+NaeNxJOrDMGzenYfiKpeIxhV2+DcOXbNtm5BjO+mlbmC4gQzB2tgjSGLqpESXB2J0gCNazvGvMlgfAH5QRDIQJ1339NxFQ9yyEYqdCPfWBJ9zVk4ZfnS0pY9/NB5gGd+9bPH+Co6h7fkvbOu0kRyI0OvvVO4a91Y/ai8KhgKvmYaMxn5m/CoLGWXv3iVUwx0Ow6TJq3YDw9euuU+GyxM5lZRKg6fymsiYRrTFXkEba6bnbXbf9GpmWka2jOB+GMxm6QW2XpppsPmjrsK3sR4bw63Qlw5TdIbNIgENBQcwDofUxUnw3iGXIQdc0ydhG7Exp6elVnj+Ne9iDiFy5pHyq0EAaNrP96S21PTcveHLVzFDIYW0wW4nysoBzCB7gb1J+NrhIRPuAE6diAKra3L9i8XYH4t0ZgTpAIjN2/pUjjmK2EDSZksZkw22/OASfWotqVW4jjZheQAkdxUJeeTWbEkAnKSd/TetaKjlup6U4z3KnSp1guVFMUUBSoooCiiigdKnNKgdFFKgdKnSoCimKKAmpfw3j/h3ChPkuQG6TOh+v51D0Vpxcl48plFc8Znjca6rheGhxdQxnKSJ3JAJVweepg+lVSz5RcVwysozry86EaODv5c3fat7w1xU3Vylv3iLE/eidGU9evp3qXxLJeUWL7BWkHMAJLNMHUCQJ25V6tss9U8Vwyem6r3xrw+7hMRYu2yXC3CFYx5pModM0QPLuKr9jh117hZ2CF2gH5lE5gSxPTUdZia2W4G6FF+LntSCACQDsXQA7NlJO3KpXC2E+KbT/APbdRfQtAZZ5HkJEnvFc96jaPXgArbxLLecediuYNlyFyAyn1jVeRUVZOM3La3WtYssiXATYvKe8xmGoI1meo61U+JWS5KaBszIUETKwyyBybMCp3I51X+I2L7+fMboXTIGJNvQA6awJJ1H4VTXqu1z4vaspde3auG+uwcNCyzE+3860VsEeV1PmiHMhYUTA6zA7a9q2sPwh7jfuAYy+ZGIzDYN7TEVI2/Dd6Ft3xdQlhkcee3BHyETI11q25PcaGAulsM9vfIfiRl3AjSfr6iBWNrtwKuR3KAZyomFbmrewkCelWlfDmKtOtv4aXFygi8hUkLyDAaNEREa6VWcTwu9ZFxmBUK4zHXKxGpjaTJ271EylGYolt0+HdBjztADFQRruBMKdp6isOEw6SQwUwrMSSZcMUAUTOU6NHcmtO8qqVcQFfMwUGSomCjf3rFcvGFK6AqVaPXMFk7cqDo/gnF/CUK8Ko66awZPoABUtjeLpdb93lbWJUjTlrzExVT8K8TzELeUnJCzMqQYBJEa96vtzw/blXhQTAYAaRyGnbnWGXV7Wie4Ri7TW1cMrMRqfvZtiPqKrfiAo11me2pEZVbKTr6j1MelbGG4Zats4VzHzZQSCN+ffX8K0+IcYs3LeVmVUzECSP/G2s9wR9aolVuO4y1ZItoPn1htYAAiR3MmonE8cAUi3bUHQFiNgCRoNgd9TO5in4wxqXGQWyCFBJMEGP4ZPPQn0iozhCC7dhtF1ZoGkAzlA7wBWnp62JW9Yusbb3GaWESTqBvGu2lQvH+JEkpPlAgRyG0CprxNx5SFC6soI02BGn5/lVFvXST+feo3qbqdPDGlRRWFtt3Vyp0qdQCiiaVA4opUUBRRRQFFFFA6VFFAx3pUUUDFNh/Oiig80UUUGfCYlrbBl0I/LmD2NdBsBb6qxXKwVWDA6jTNB01ilRXd8Jb6co5viJNxuKuYEmCUYMpjbOmYge/4VD47HvaJug5i6m0c3JRlPl6dKKK191J4W7w24e6oZFOUAgxrMDUzv8o9tKkXwiWr9xraBc4IK8gQpOaiiubLy2iHsYNMPbZ7cichOvm8z5dG/qDXrD4x7phjsQs/hNFFErfwxlVbOVBngqXOpIDJPucw+lbHizCK1uGAKLldlhZYCYSY8vLXXaiis/dLjHiG2EvO6gAXLecLHy5lIgHtkqMwiKLWcgmADAMbMBrIPJT9e1FFdGPhVN4nJaRhaUqwYfvC0t5QrmBAEHaI317VeuC8WuX7U3DqGiRAOhidqKKzynW1oxcS4k5tM2kKT5WEgw0a7dj7VQ8ZjDcW6ICqrHKB0VgYJ5gmaKKjGFRGIvkMWOoJL5ZgDnAr29421JESRuBG5IH0iaKKvlO4iIW/cO1YKKK5+X/KtJ4FOiis0ilRRQFFFFAU4oooFRRRQFFF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4" descr="data:image/jpeg;base64,/9j/4AAQSkZJRgABAQAAAQABAAD/2wCEAAkGBxQTEhUUEhQUFRUXFxcXFxcWFxgXFRcXGBcYFx0VGBoYHCggGB0lHBcXITEiJSkrLi4uHCEzODMsNygtLiwBCgoKDg0OGxAQGiwkICYsLCwsLCwsLCwsLC8sLCwsLCwsLCwsLCwsLCwsLCwsLCwsLCwsLCwsLCwsLCwsLCwsLP/AABEIAKUBMgMBIgACEQEDEQH/xAAcAAACAgMBAQAAAAAAAAAAAAAAAQUGAwQHAgj/xAA+EAACAQIEBAQDBQYFBAMAAAABAhEAAwQSITEFQVFhBiJxgRMykQdCobHwFCNSwdHhYnKCovEVM0OSU2Oy/8QAGQEBAAMBAQAAAAAAAAAAAAAAAAECAwQF/8QAKhEBAQACAgECBAYDAQAAAAAAAAECEQMhMRJBBCJRkRNhcYGx8DKh0SP/2gAMAwEAAhEDEQA/AOHGig06kImiinQAooE0UDH660BaB/akDQPLSUU81ImgDQKVOaAooqZ4B4XxeMaMNYe4ObbIPVzp7Vbyi2TyhyaYrsPA/sObRsbiQv8AgsjMf/dtP9pq78M+zPhljbDi6f4rzG5/tPl/CrTCsrzY+z5o/Xeti1wu+3y2brf5bbH8hX1rhMFatCLVm0gH8KKv5VuLiT0H5Ve4VH4l+j5EucExI1OGvj1tOP5VqPZZNHUqf8QI/OvsK7eJ7VhuQwhgrDoyyPxqZxn4mX0fIJNJhX1LxHwhgMRIu4XDljzUBH+qwaqPGfsWwrgnD3bthuQb94n4w340uJOX6xwavUaVceP/AGZY/Ckn4YvoNc1k5jH+Q+b6A1TjIMEQRoQdx2qmteWsymXh5pxrFItTqu0lSNM15JqtSdMR78qR7U6gKimRFIUDUxSmlRNAyaQpU5qB6zH9d68kRRRQFKiig9mlFMmipCooooCgUqdA6806KBrFIimKRqQqkeBcDv4y6LWGttcbnHyqP4mY6KO5qx+APs9vcQbOxNrDKYa5GrxuloHc99h32r6D4FwWxg7QtYe2qINTzLH+Jzu7evtV8eO3yxz5ddY+VF8IfZBh8PlfGkYm7v8ACGllfWdX94Hauj2GVAFRUVVEBUGUAdBAgUrhMEQQNCRA1nrzotCBqOddExkjHVt7ZDeHeayKaRtwdPQ9q9EdIJqls9mkgZxXi43SdaZTmJ/KvE1Ta+jVvamUrGxpq1PUaZDaBEEA+on86xXMKYORoPIHVfQg/mKyK9ZFapmaLihDxUKTbxFs2z1+ZGHVDEn03FVXxr4Js4pfiBQ0iQ6AfEA6yPnHYz7V0PEWlYQwB9f1I9qreO4a9osbbeUmShHlJPfke4juOddHHyT6ft7McsL5fPniDwdfw4Z1BuWRvcUfL/nGseu1V0Cvo3GTJzIwkfMsSR0/xeh+tc58ZeBP/NhgNdSgGVWPYfcb/DseUc45Phpl83H9v+LYc1nWf3c4/wCa816dSCQQQQYIOhBG4IrzXC6jomlRQOPSkKc0iagMD3pAU1oqQjRRSqA6KKVAUV6gdaKApUUVIYoNKnFAE0zSoFSEaJp0jUaBV/8Asx+z1se/xr8phEOp2a8w+4h5L1b2Guoifs88IPxHEhNVspDXnHJZ0Qf4m2HueVfR5e3h0WzaUIqLCgDyoijf1/rWvHx3KsOXk18se7ty3h7aqoCIgCoiiAANAoA0FIYySuUSx156etVXDY0X7gVcxVWLEnYnkgPqZJ/Or1g+HlV1Gp16R/blXVyTHjmmXHN+Ds3PKV3ghTrvIBJ7a/nWubBhpncntAP6NbbW9GHSWMRvtr+fsK1r0kkdR+Y/4rDC99Ncp0yZAvPTr1pO89v1zr0nXlH6in8Op3PdGq8j3078vSsfxO01lFrvrR8MR/eny1PYyU8leqYFZVdiVayAUCmx0/rUJMitPFORpy5dv7V4xF8knKdI+taJckiTp+ufKtccapcnn4sE6R+unQ9K0b+CDf8Ab0kEMk6N/lJ2Pas2JkAg7g143HT9Ctpddxle3LfHHhM3iWQBcSoAKnym6seU67mBE9oNctZSCQRBGhB3B6V9LcZZGtTdWSmzD5lUmPcAwYrj/jXgwbNet/Oki6APmj746Ec+2vKp5uP8TH14+Z5/NPHn6L6b4Ug0CiivPdQJpk15p0BSp0qB0qKKAoopigVFFFB6ApgURT+n651YeK9A0iaKgMewphfw715oJqQzWTB4V7txLdtczuwVVHNmMAVirp/2J8EBu3Ma6yLIKWp2NwjU+ymP9VXwwud1FM8/Rjt0/wANcHt8Mwa2VIzgZ7zj71wjU+nIdhW3xK0920bdnRrikEn7sjSe3pWK60A59cx1H4xUxw635A5OsSddp11PYRXblrjnTkxly8sXBuCraKBQPLJMGZjaPxqzO2k7VpcNAIJGo/W1a3iDiK2gis2XOwB6x1+sVxZW55OrGTHFkwDEoW+88trpvoF+gFeFYR05fTke9ReD45bdkDMijUqrFQ2VWbUCddE056VJX7o+YHyk550Gw0HferzGy9q76ZE7Uh9K0eHYx3tl3QLrpHNff9Gty6CwIBgkaHeDG9LN9kuuiLaxP9SOsVkRqh/+sZRkuCSsjbntMkyOtecPx1MwUggEwGJnc/e/5NUX0nYrwxisiGky86nyr4YA9Y8dqBWYgV5vgEfzpj1U3uNK1rP696wMhOh2makWXTkK1LprSVTTVdetYClZrYLEgbf0rHctzoNOfLYCrb0qiuLcQCPkInMjEiAZB09ht71VOL4NUujKxi8AVPIEQuUz3/OpjGcZtMt3IczWrbEhSSS4XcDmN/pUFwTiS4+y9q5pcRVdco82YCGy9QYE95rTjyuPaueMvTm3i3g4sXQyD91ckr/hYGHt/wCkkR2ZagxXW/Evh5rmGur8xgX0gffEyI/xLII65elckrm58JjlueK34srZqilRRWDQUU6BQKiimTQKnNKigc0UqKD3lpRQaJqQUKKU0xQMUiKBTmpCAJ0FfSXhbhy4PB2bMebLLRzcwSfqa4f9n3Dhex1kMJVD8RvRNv8AdlFd6N0k5j1gevL8TXd8LhrC5uTny3nMWxicL+7uO0wmgAnVyIn0BI17VuYeyp8ilgBlUgAmQc0k+458q8cQtFcNatvOZrlsGDOucMxJ5iJ0rB4d4ooJzE+fMZOseaApG8anfrVc8rZtbGdrbw1QttQNJGg7RUB4z4ZcuhXTLCnUyZ+U6RERJqbW5uzeXnryHfpzrNxAEoVX5joPWuWXWW22tzTjXE8XkZW0DLaAEa7SNfqZ/vXQOGH4WFttdBYwuYDWMwJ0B0iTty0rm/F8DdtXAL4E3GzFV1EZgSAecjSuqcTI+CwOvyjTTfUe2ldPLemWE7a1jjqM0MCoiQTqfcDapK1cDAFSCDtGxqp4yyoaAZCncbcv56VYOHZRaKJIhZnbVw207ERPTWsNtbjI0eLYpS+yspWJkHXWCCOYOlQ7Xk+GQVkyCrDQjqD1/lUxw3B52kqQinnzMfL00rLiMFkd3RRqsjMAQDOpUHbSPrQ68M/BuIg21DkKZyLJJzaTqTz0qYFVm3h1e2s6EEOdNCzBo9+tB4w9m55szW2QnLHmBDAaT2YDeNDtSFWK5BryTpWrbxKsoYHRhI6+4NelvAiJq/pU29XBoaisQ39K2br6ant61WPF/GPgWdI+I8hB+Bb2B/KrYzStu0jg+JWn8tttuvY5SQeYB51D8b4+VsYm6pCC0hUAEGXI8pPckr9fSuf4fiF2wA1tyJkddDvv7H2qx8VN9sE82w7XbdzOIEghID6czEzyNE6VXD4tv+ngLkDu5WR5S1m3usjUyxmOete/BF0rdA+GQyXMxIXzBCIZCd9JBjvPKtTjuFexhbQckq4C2kYzBAU3Lg0ECTHvUTgcY9lgyyuV1bQmAwkExz0zD0NbTuVWx3S5ZAgbiDXAvGnC/wBnxdxAIUnOvo3L2Miu28F4qL9oNIJHzR+B9DXPvtbwyn4d1fmBKN9P19axym8LFsbrJzegUqK5G4pg0UqBxSoooGTSoooCiiigdKimKAp0qDUgmiiig6X9jOBk4m8Y0CID6ks3/wCVroy4gZwTJCK10AbHKDoeutUv7ILcYS7Oma4TPoEH8zXReEYaSxKyonyn5m3JX30Fepj8nDJ+/wB3Bfm5Lf70lOJWWdrbggKFYyR/EpIEz2Fa/h3hIXzMPmIZZAhQuufXmTt0rcTD/GsQ2kgxlOiyMoI9KhcfiblpUsBwSTDMxOZra8tebEgek1yd2adCWx11Tezl/KqeVQfnIbMO28R/xRa4yAwFwwrKTmJ0VwR5OmuonqO9VQ4hXtuzEhtcqiAba66RyMDp2qWvW1C2yZhkKkdwc3Lnqai4xO2p40vywVUDMAGY7EoNVjvIYe1TXD8V+0YYifPkE85K6qfcaf8ANQXEMKRhhdnOUcqpGhNp9VB6wSfrWPh/EDbCPZbRgSVjzqBuNRESD3EUynXScfLNmkac6l7l5RYAQ5i0ZzroQAYjprFRSMGWV/WtaxdkYGNNjEbHv/KsW2lk4DiIBQ5cxMiNJMTExvHesnHLmUKw1mVKnYggGe0T+NQmDxcsPh76MZ3Eac69Y267GWbNG23M9qnf1V12M7NlCiBpl5yRv3ME8qjuNXy5EEMRKhtgQxnPHLSvbXiNzz07NGh7VtYbA27xDZicoI+GTvGog8hqdO9JTIsDxC5Zf4boWVpYkR5C3KOnM9zVht3LeUiRmide/rUKbhznKojedzA2Ufj9K1+MYounw0AEyzXP/rUMSAOpIC+9abrLTLiPEuGUPN1SbYMjmY+6s/MZjauZ8b4s+JvF205BdwqdO5O8144uyllRRoBJbmzHdm9/wArUuQogat2q+0SNXFXc7BQOgFda8I4xWw9lX0aPhqI1ZVSCe8ltD3rlXDkdr1lVgM11VBiYJO/eIq53sUmFxt+89z91bK5h/CqrbQKo5nQH/VTKdaTtE/aqF+DYkAFGyIOcKAD7QPyqhYW8PQRrzj0/P1q7/abY+KbDoy/CazmVyQAQCoJHU6bVz+w5XUd520GgM9q04/8AFFXbwVxAW5tuWAggMDABOhBIiJ0jnzmtbxLezWrtqDltyFZjLEjKZP8A6mo6w91rcL5gunKAIzZQee3PvW9jUJwweRrCmdzIKyeuh37VaTd/VnelBpU6K851lToBooClTomgBRRQKBUUUUDoooqQUUUVAVOiipHYfstvBMHJ2AuN/vAH5V0zgY8mcDQ5T7EAn1rj3gzFZeG3ANyWX2zE6fUV1/w9emwig6fDH4Bfrua9Xmn/AJYX8p/Eefx358p+d/kW+MIEFstDW2yGYEgDRh2/pUFxDEZrjXGVLuylTHyBswy76y2m3XTStq/w1LoKSBcRTDRq6EhiszuGiDrpIqtcbtYmYFiZcy2uU5lVFDBfNlRR5o5knlrzSTbo217XEC7BQPMZEjMYUusBmYAMAYAPODyNWjxDaZ7IytlZM5nloF09DqK2cJw34FtVYKukDTcnWBOsTG/SovxFxRbZAZgqspk9DIEmBtr+NRvd6TrpmweIZsHfWAzLbR8p/wBWhHMeVT71R14gxQZfKBNlvNBOojn1JnYVe+E3zdW6ViXXJuMoHlGnUCG9a53w5g5fD3IXM8pJnzksYHKGn8Vq2HujJe/D2MFy0C0e35fWa377eX1/Cqn4PY/vLQ1C+ZOvzEFfqPrVmuXknJPmjQTqQNCY5RXLnjrKujC7x2zIibkgNMdwNN/eK9NlGYnfmfQR/KoS7iYuCCeYO+3Kt5LsgAz/AM86rYs94oj19K1eHKilrhbKFn5mUEmQIGvU9KWLuMrDKJBBOoGnffSq9jsOwkmfNz5n1q2MUyq3X7hKNcVkGSQWeVkhZgZo0k+9RPF+NfAkCH8i7j7zqc6Ej0H96iuI+KUbDNYxGd2JBRixlbixEDLsdiJiqv4q8Ri6xFsBRPmO8kADTpz0jSt8cLWNykZcZxBbl05REmFRAWMKPzga1gtXEf5Nxqe9VgPJ3jvtW1h7j27oDAzoIJ5EAjWYIiDWl4/oiZVePDaj9otwM0g6bQf4vYx+Na3jrA3nxeIt5lYPcFwAlQEUGAhZtBoduwrS4dxpbV+3cXUlgMvWSAdKvPiTg/7RdW6LltQQM4uRDIrZ9d45jWNqx3cav5QNuwcXwpMO4y4jCNcVbcAMSilgrA8iI9Yqi8MsB3Fth8xJaNxEyRp2q5cQ4zZGJD4dwRlBPm/+Im2mb+I5T38oHWtHxBw6xhlKYS49y5clmy+YWkJ0tgruSTM7wNavLpFRmI4v8K7as24Nu2crQPmLeUz1jb1FZuJtmwiEgAq507FidO2tQ9/DN/3WATLlGumbLpmA35A96ypiycMQTMEz9UI/nWk60pl2rLUqZpV59dIopzSoHRRQRQKinSoCiiigdFFFAUUV6NSPNKmaVQLt4PvThLq9HP0ZV/mprpnh3i+X9mLzlYC32DBRH1gj3rk/gBwbty2xgMmb3Q7fRjXQMAim21oGSrNlM7MR8W2w6H5h7V7GNmfw+P2edZcebJYeLW8t8OkK+gkz8ublGxrYN6+rZgEcHUHMyGYGsGVPLaOu9eb18vYt30UXR8ty396Duw7gyNdDW82GDIFzBWJyhSdiB1iNQRv+NceTpjSucRxN2TiLdoZfMgDHTqP8ROgiY9a0eJ8LF42CxhmglY0DEkNBYbQTz51KWb0zbuIM05Qy7zyI61XFvvavW1ckySmYgEyM0Hb+KNaifkstnB8MgF5bawLZVBl20GvruwrkXELTJf8A2dFK3bd11JG5APk9wqg7127hlhcPh87GCFZnJ5PJJJ65dAPSuW+G71q7xC9fYx5gUDGSSyshY9yAT2qcL5qMp4RvCvEPwrocagKoIBiczQTGxjlVsx14XbJu2dW3VgTIOhy6dSDp1rluIWbtzK0KXZdOkzGnoKstjiCYQzhna4ht57lttREABwd1aTEcudW5OPfc8mGXtfCesYv9oQuABct6Oo77MByn8xUhwfFsVJcTrGvpMf3qj4bxAExiNh/KlxkVlPynOQDoOk/WaufF7iC8xQwbflZCFjLqVKxupB3rHPDTTHPaZcKTmg+nL0qv3cWqkoywQZP3hDa+kf0rcwuKBgc/wNRPFLWdmZj8qmeRIEEN151nItkp3iO+Dc05Se0nX30ioNvNtU9xXA5g9zeF6xEEAHvpUNgLPmGYeU79OldmFnpc2u23wHhXxXltEG/cxsOoneOVbXG+FsLYuZRlQpaJ5rAlZA33ie3XWpnCMJVF0BIEgD0/rtWn9ouIt/tQt2pCW0QMAZm4JLMY0La7+tUmduS9mo08bxiXzEtn01I2A2G09qkH8Y3cgUXM3l83k1juTudeXaqfexBJMSROx1jpvXrD3TbJPOCOR/Wop6IbqVt4lSTcbKCTMQCTzM95/ACt23da3Ya8AVN05bZjRV3ZjPOJqFe6Wy5zAJWQIJKnmANDzPrVs8RYE28JYAmNfQzpMcpn86izWkqgyM5L6yNRO/b1NYjd/dPO5P8Af+YqRClUYnbSPSobF3tI7yaXPqok7adFKiuNuKKdKgKKYooFTNFKgKKKKD0KKVFSCiig0BRSoqBI8AxYtYi25MANDf5W8pPsDNdIuYg2WIMBGOViORBZlYexieh7Vyeuj8GYYzCgk/vLS5Tr8wXYEnmRH416PwWcuNwv6/3/AE4/icbuZz9F1tY1rN0urq1sW/PaBXQjzZ+QM9tRI01qW4dY/aSl/D3FZSD+7uLMdVzDVdZ0M6iuW2uL5YDKcqkCCTpAgazIgaSI0A97b4dxFq1dt3bF0IrZfi2wdFmBMTIZZEnYifZycejDPa24q/8ADbJcHwuTEKVnfUXGMAf5awYPhTXL4aycgMS7CWyblxPyzooOp3POpdfFNtXFtmXNOvmkBtN+xnStLjnjK0isEaXjX5QdN8sg/Wuftu1vtPx7WcI1uycui5ucJIGUaaTEyeU9q4euPNtywPmI32g10e/i7nFSCnxFtErmByHNlYAliNYjbuBNVfxlwJrATKA2mUg/MxU6XCvWDr7d6149T5apl32jhw64psqbYLu3z5pBDCckRAMGZ3rW43hXtEKUVdCCysWDw2pHKBoIrUd3VRmDwfMOaQCZbTYyKx32YKFbMCBMEyuwgKBtIOvpWs8o03vC+FW7ira3D5B5mnbKvL0ro2N4vhbzOwufDMBORDZNVbTlrH0qh4PDi3gjemc93I0RKqoBA13liD6DXevQ4cJLuALDgS+RhkYjUkT5T5SdJH5VnnrKpnS4XMTla2UAcQCwB0MHUE8tB+NaeNxJOrDMGzenYfiKpeIxhV2+DcOXbNtm5BjO+mlbmC4gQzB2tgjSGLqpESXB2J0gCNazvGvMlgfAH5QRDIQJ1339NxFQ9yyEYqdCPfWBJ9zVk4ZfnS0pY9/NB5gGd+9bPH+Co6h7fkvbOu0kRyI0OvvVO4a91Y/ai8KhgKvmYaMxn5m/CoLGWXv3iVUwx0Ow6TJq3YDw9euuU+GyxM5lZRKg6fymsiYRrTFXkEba6bnbXbf9GpmWka2jOB+GMxm6QW2XpppsPmjrsK3sR4bw63Qlw5TdIbNIgENBQcwDofUxUnw3iGXIQdc0ydhG7Exp6elVnj+Ne9iDiFy5pHyq0EAaNrP96S21PTcveHLVzFDIYW0wW4nysoBzCB7gb1J+NrhIRPuAE6diAKra3L9i8XYH4t0ZgTpAIjN2/pUjjmK2EDSZksZkw22/OASfWotqVW4jjZheQAkdxUJeeTWbEkAnKSd/TetaKjlup6U4z3KnSp1guVFMUUBSoooCiiigdKnNKgdFFKgdKnSoCimKKAmpfw3j/h3ChPkuQG6TOh+v51D0Vpxcl48plFc8Znjca6rheGhxdQxnKSJ3JAJVweepg+lVSz5RcVwysozry86EaODv5c3fat7w1xU3Vylv3iLE/eidGU9evp3qXxLJeUWL7BWkHMAJLNMHUCQJ25V6tss9U8Vwyem6r3xrw+7hMRYu2yXC3CFYx5pModM0QPLuKr9jh117hZ2CF2gH5lE5gSxPTUdZia2W4G6FF+LntSCACQDsXQA7NlJO3KpXC2E+KbT/APbdRfQtAZZ5HkJEnvFc96jaPXgArbxLLecediuYNlyFyAyn1jVeRUVZOM3La3WtYssiXATYvKe8xmGoI1meo61U+JWS5KaBszIUETKwyyBybMCp3I51X+I2L7+fMboXTIGJNvQA6awJJ1H4VTXqu1z4vaspde3auG+uwcNCyzE+3860VsEeV1PmiHMhYUTA6zA7a9q2sPwh7jfuAYy+ZGIzDYN7TEVI2/Dd6Ft3xdQlhkcee3BHyETI11q25PcaGAulsM9vfIfiRl3AjSfr6iBWNrtwKuR3KAZyomFbmrewkCelWlfDmKtOtv4aXFygi8hUkLyDAaNEREa6VWcTwu9ZFxmBUK4zHXKxGpjaTJ271EylGYolt0+HdBjztADFQRruBMKdp6isOEw6SQwUwrMSSZcMUAUTOU6NHcmtO8qqVcQFfMwUGSomCjf3rFcvGFK6AqVaPXMFk7cqDo/gnF/CUK8Ko66awZPoABUtjeLpdb93lbWJUjTlrzExVT8K8TzELeUnJCzMqQYBJEa96vtzw/blXhQTAYAaRyGnbnWGXV7Wie4Ri7TW1cMrMRqfvZtiPqKrfiAo11me2pEZVbKTr6j1MelbGG4Zats4VzHzZQSCN+ffX8K0+IcYs3LeVmVUzECSP/G2s9wR9aolVuO4y1ZItoPn1htYAAiR3MmonE8cAUi3bUHQFiNgCRoNgd9TO5in4wxqXGQWyCFBJMEGP4ZPPQn0iozhCC7dhtF1ZoGkAzlA7wBWnp62JW9Yusbb3GaWESTqBvGu2lQvH+JEkpPlAgRyG0CprxNx5SFC6soI02BGn5/lVFvXST+feo3qbqdPDGlRRWFtt3Vyp0qdQCiiaVA4opUUBRRRQFFFFA6VFFAx3pUUUDFNh/Oiig80UUUGfCYlrbBl0I/LmD2NdBsBb6qxXKwVWDA6jTNB01ilRXd8Jb6co5viJNxuKuYEmCUYMpjbOmYge/4VD47HvaJug5i6m0c3JRlPl6dKKK191J4W7w24e6oZFOUAgxrMDUzv8o9tKkXwiWr9xraBc4IK8gQpOaiiubLy2iHsYNMPbZ7cichOvm8z5dG/qDXrD4x7phjsQs/hNFFErfwxlVbOVBngqXOpIDJPucw+lbHizCK1uGAKLldlhZYCYSY8vLXXaiis/dLjHiG2EvO6gAXLecLHy5lIgHtkqMwiKLWcgmADAMbMBrIPJT9e1FFdGPhVN4nJaRhaUqwYfvC0t5QrmBAEHaI317VeuC8WuX7U3DqGiRAOhidqKKzynW1oxcS4k5tM2kKT5WEgw0a7dj7VQ8ZjDcW6ICqrHKB0VgYJ5gmaKKjGFRGIvkMWOoJL5ZgDnAr29421JESRuBG5IH0iaKKvlO4iIW/cO1YKKK5+X/KtJ4FOiis0ilRRQFFFFAU4oooFRRRQFFF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" name="AutoShape 6" descr="data:image/jpeg;base64,/9j/4AAQSkZJRgABAQAAAQABAAD/2wCEAAkGBxQTEhUUEhQUFRUXFxcXFxcWFxgXFRcXGBcYFx0VGBoYHCggGB0lHBcXITEiJSkrLi4uHCEzODMsNygtLiwBCgoKDg0OGxAQGiwkICYsLCwsLCwsLCwsLC8sLCwsLCwsLCwsLCwsLCwsLCwsLCwsLCwsLCwsLCwsLCwsLCwsLP/AABEIAKUBMgMBIgACEQEDEQH/xAAcAAACAgMBAQAAAAAAAAAAAAAAAQUGAwQHAgj/xAA+EAACAQIEBAQDBQYFBAMAAAABAhEAAwQSITEFQVFhBiJxgRMykQdCobHwFCNSwdHhYnKCovEVM0OSU2Oy/8QAGQEBAAMBAQAAAAAAAAAAAAAAAAECAwQF/8QAKhEBAQACAgECBAYDAQAAAAAAAAECEQMhMRJBBCJRkRNhcYGx8DKh0SP/2gAMAwEAAhEDEQA/AOHGig06kImiinQAooE0UDH660BaB/akDQPLSUU81ImgDQKVOaAooqZ4B4XxeMaMNYe4ObbIPVzp7Vbyi2TyhyaYrsPA/sObRsbiQv8AgsjMf/dtP9pq78M+zPhljbDi6f4rzG5/tPl/CrTCsrzY+z5o/Xeti1wu+3y2brf5bbH8hX1rhMFatCLVm0gH8KKv5VuLiT0H5Ve4VH4l+j5EucExI1OGvj1tOP5VqPZZNHUqf8QI/OvsK7eJ7VhuQwhgrDoyyPxqZxn4mX0fIJNJhX1LxHwhgMRIu4XDljzUBH+qwaqPGfsWwrgnD3bthuQb94n4w340uJOX6xwavUaVceP/AGZY/Ckn4YvoNc1k5jH+Q+b6A1TjIMEQRoQdx2qmteWsymXh5pxrFItTqu0lSNM15JqtSdMR78qR7U6gKimRFIUDUxSmlRNAyaQpU5qB6zH9d68kRRRQFKiig9mlFMmipCooooCgUqdA6806KBrFIimKRqQqkeBcDv4y6LWGttcbnHyqP4mY6KO5qx+APs9vcQbOxNrDKYa5GrxuloHc99h32r6D4FwWxg7QtYe2qINTzLH+Jzu7evtV8eO3yxz5ddY+VF8IfZBh8PlfGkYm7v8ACGllfWdX94Hauj2GVAFRUVVEBUGUAdBAgUrhMEQQNCRA1nrzotCBqOddExkjHVt7ZDeHeayKaRtwdPQ9q9EdIJqls9mkgZxXi43SdaZTmJ/KvE1Ta+jVvamUrGxpq1PUaZDaBEEA+on86xXMKYORoPIHVfQg/mKyK9ZFapmaLihDxUKTbxFs2z1+ZGHVDEn03FVXxr4Js4pfiBQ0iQ6AfEA6yPnHYz7V0PEWlYQwB9f1I9qreO4a9osbbeUmShHlJPfke4juOddHHyT6ft7McsL5fPniDwdfw4Z1BuWRvcUfL/nGseu1V0Cvo3GTJzIwkfMsSR0/xeh+tc58ZeBP/NhgNdSgGVWPYfcb/DseUc45Phpl83H9v+LYc1nWf3c4/wCa816dSCQQQQYIOhBG4IrzXC6jomlRQOPSkKc0iagMD3pAU1oqQjRRSqA6KKVAUV6gdaKApUUVIYoNKnFAE0zSoFSEaJp0jUaBV/8Asx+z1se/xr8phEOp2a8w+4h5L1b2Guoifs88IPxHEhNVspDXnHJZ0Qf4m2HueVfR5e3h0WzaUIqLCgDyoijf1/rWvHx3KsOXk18se7ty3h7aqoCIgCoiiAANAoA0FIYySuUSx156etVXDY0X7gVcxVWLEnYnkgPqZJ/Or1g+HlV1Gp16R/blXVyTHjmmXHN+Ds3PKV3ghTrvIBJ7a/nWubBhpncntAP6NbbW9GHSWMRvtr+fsK1r0kkdR+Y/4rDC99Ncp0yZAvPTr1pO89v1zr0nXlH6in8Op3PdGq8j3078vSsfxO01lFrvrR8MR/eny1PYyU8leqYFZVdiVayAUCmx0/rUJMitPFORpy5dv7V4xF8knKdI+taJckiTp+ufKtccapcnn4sE6R+unQ9K0b+CDf8Ab0kEMk6N/lJ2Pas2JkAg7g143HT9Ctpddxle3LfHHhM3iWQBcSoAKnym6seU67mBE9oNctZSCQRBGhB3B6V9LcZZGtTdWSmzD5lUmPcAwYrj/jXgwbNet/Oki6APmj746Ec+2vKp5uP8TH14+Z5/NPHn6L6b4Ug0CiivPdQJpk15p0BSp0qB0qKKAoopigVFFFB6ApgURT+n651YeK9A0iaKgMewphfw715oJqQzWTB4V7txLdtczuwVVHNmMAVirp/2J8EBu3Ma6yLIKWp2NwjU+ymP9VXwwud1FM8/Rjt0/wANcHt8Mwa2VIzgZ7zj71wjU+nIdhW3xK0920bdnRrikEn7sjSe3pWK60A59cx1H4xUxw635A5OsSddp11PYRXblrjnTkxly8sXBuCraKBQPLJMGZjaPxqzO2k7VpcNAIJGo/W1a3iDiK2gis2XOwB6x1+sVxZW55OrGTHFkwDEoW+88trpvoF+gFeFYR05fTke9ReD45bdkDMijUqrFQ2VWbUCddE056VJX7o+YHyk550Gw0HferzGy9q76ZE7Uh9K0eHYx3tl3QLrpHNff9Gty6CwIBgkaHeDG9LN9kuuiLaxP9SOsVkRqh/+sZRkuCSsjbntMkyOtecPx1MwUggEwGJnc/e/5NUX0nYrwxisiGky86nyr4YA9Y8dqBWYgV5vgEfzpj1U3uNK1rP696wMhOh2makWXTkK1LprSVTTVdetYClZrYLEgbf0rHctzoNOfLYCrb0qiuLcQCPkInMjEiAZB09ht71VOL4NUujKxi8AVPIEQuUz3/OpjGcZtMt3IczWrbEhSSS4XcDmN/pUFwTiS4+y9q5pcRVdco82YCGy9QYE95rTjyuPaueMvTm3i3g4sXQyD91ckr/hYGHt/wCkkR2ZagxXW/Evh5rmGur8xgX0gffEyI/xLII65elckrm58JjlueK34srZqilRRWDQUU6BQKiimTQKnNKigc0UqKD3lpRQaJqQUKKU0xQMUiKBTmpCAJ0FfSXhbhy4PB2bMebLLRzcwSfqa4f9n3Dhex1kMJVD8RvRNv8AdlFd6N0k5j1gevL8TXd8LhrC5uTny3nMWxicL+7uO0wmgAnVyIn0BI17VuYeyp8ilgBlUgAmQc0k+458q8cQtFcNatvOZrlsGDOucMxJ5iJ0rB4d4ooJzE+fMZOseaApG8anfrVc8rZtbGdrbw1QttQNJGg7RUB4z4ZcuhXTLCnUyZ+U6RERJqbW5uzeXnryHfpzrNxAEoVX5joPWuWXWW22tzTjXE8XkZW0DLaAEa7SNfqZ/vXQOGH4WFttdBYwuYDWMwJ0B0iTty0rm/F8DdtXAL4E3GzFV1EZgSAecjSuqcTI+CwOvyjTTfUe2ldPLemWE7a1jjqM0MCoiQTqfcDapK1cDAFSCDtGxqp4yyoaAZCncbcv56VYOHZRaKJIhZnbVw207ERPTWsNtbjI0eLYpS+yspWJkHXWCCOYOlQ7Xk+GQVkyCrDQjqD1/lUxw3B52kqQinnzMfL00rLiMFkd3RRqsjMAQDOpUHbSPrQ68M/BuIg21DkKZyLJJzaTqTz0qYFVm3h1e2s6EEOdNCzBo9+tB4w9m55szW2QnLHmBDAaT2YDeNDtSFWK5BryTpWrbxKsoYHRhI6+4NelvAiJq/pU29XBoaisQ39K2br6ant61WPF/GPgWdI+I8hB+Bb2B/KrYzStu0jg+JWn8tttuvY5SQeYB51D8b4+VsYm6pCC0hUAEGXI8pPckr9fSuf4fiF2wA1tyJkddDvv7H2qx8VN9sE82w7XbdzOIEghID6czEzyNE6VXD4tv+ngLkDu5WR5S1m3usjUyxmOete/BF0rdA+GQyXMxIXzBCIZCd9JBjvPKtTjuFexhbQckq4C2kYzBAU3Lg0ECTHvUTgcY9lgyyuV1bQmAwkExz0zD0NbTuVWx3S5ZAgbiDXAvGnC/wBnxdxAIUnOvo3L2Miu28F4qL9oNIJHzR+B9DXPvtbwyn4d1fmBKN9P19axym8LFsbrJzegUqK5G4pg0UqBxSoooGTSoooCiiigdKimKAp0qDUgmiiig6X9jOBk4m8Y0CID6ks3/wCVroy4gZwTJCK10AbHKDoeutUv7ILcYS7Oma4TPoEH8zXReEYaSxKyonyn5m3JX30Fepj8nDJ+/wB3Bfm5Lf70lOJWWdrbggKFYyR/EpIEz2Fa/h3hIXzMPmIZZAhQuufXmTt0rcTD/GsQ2kgxlOiyMoI9KhcfiblpUsBwSTDMxOZra8tebEgek1yd2adCWx11Tezl/KqeVQfnIbMO28R/xRa4yAwFwwrKTmJ0VwR5OmuonqO9VQ4hXtuzEhtcqiAba66RyMDp2qWvW1C2yZhkKkdwc3Lnqai4xO2p40vywVUDMAGY7EoNVjvIYe1TXD8V+0YYifPkE85K6qfcaf8ANQXEMKRhhdnOUcqpGhNp9VB6wSfrWPh/EDbCPZbRgSVjzqBuNRESD3EUynXScfLNmkac6l7l5RYAQ5i0ZzroQAYjprFRSMGWV/WtaxdkYGNNjEbHv/KsW2lk4DiIBQ5cxMiNJMTExvHesnHLmUKw1mVKnYggGe0T+NQmDxcsPh76MZ3Eac69Y267GWbNG23M9qnf1V12M7NlCiBpl5yRv3ME8qjuNXy5EEMRKhtgQxnPHLSvbXiNzz07NGh7VtYbA27xDZicoI+GTvGog8hqdO9JTIsDxC5Zf4boWVpYkR5C3KOnM9zVht3LeUiRmide/rUKbhznKojedzA2Ufj9K1+MYounw0AEyzXP/rUMSAOpIC+9abrLTLiPEuGUPN1SbYMjmY+6s/MZjauZ8b4s+JvF205BdwqdO5O8144uyllRRoBJbmzHdm9/wArUuQogat2q+0SNXFXc7BQOgFda8I4xWw9lX0aPhqI1ZVSCe8ltD3rlXDkdr1lVgM11VBiYJO/eIq53sUmFxt+89z91bK5h/CqrbQKo5nQH/VTKdaTtE/aqF+DYkAFGyIOcKAD7QPyqhYW8PQRrzj0/P1q7/abY+KbDoy/CazmVyQAQCoJHU6bVz+w5XUd520GgM9q04/8AFFXbwVxAW5tuWAggMDABOhBIiJ0jnzmtbxLezWrtqDltyFZjLEjKZP8A6mo6w91rcL5gunKAIzZQee3PvW9jUJwweRrCmdzIKyeuh37VaTd/VnelBpU6K851lToBooClTomgBRRQKBUUUUDoooqQUUUVAVOiipHYfstvBMHJ2AuN/vAH5V0zgY8mcDQ5T7EAn1rj3gzFZeG3ANyWX2zE6fUV1/w9emwig6fDH4Bfrua9Xmn/AJYX8p/Eefx358p+d/kW+MIEFstDW2yGYEgDRh2/pUFxDEZrjXGVLuylTHyBswy76y2m3XTStq/w1LoKSBcRTDRq6EhiszuGiDrpIqtcbtYmYFiZcy2uU5lVFDBfNlRR5o5knlrzSTbo217XEC7BQPMZEjMYUusBmYAMAYAPODyNWjxDaZ7IytlZM5nloF09DqK2cJw34FtVYKukDTcnWBOsTG/SovxFxRbZAZgqspk9DIEmBtr+NRvd6TrpmweIZsHfWAzLbR8p/wBWhHMeVT71R14gxQZfKBNlvNBOojn1JnYVe+E3zdW6ViXXJuMoHlGnUCG9a53w5g5fD3IXM8pJnzksYHKGn8Vq2HujJe/D2MFy0C0e35fWa377eX1/Cqn4PY/vLQ1C+ZOvzEFfqPrVmuXknJPmjQTqQNCY5RXLnjrKujC7x2zIibkgNMdwNN/eK9NlGYnfmfQR/KoS7iYuCCeYO+3Kt5LsgAz/AM86rYs94oj19K1eHKilrhbKFn5mUEmQIGvU9KWLuMrDKJBBOoGnffSq9jsOwkmfNz5n1q2MUyq3X7hKNcVkGSQWeVkhZgZo0k+9RPF+NfAkCH8i7j7zqc6Ej0H96iuI+KUbDNYxGd2JBRixlbixEDLsdiJiqv4q8Ri6xFsBRPmO8kADTpz0jSt8cLWNykZcZxBbl05REmFRAWMKPzga1gtXEf5Nxqe9VgPJ3jvtW1h7j27oDAzoIJ5EAjWYIiDWl4/oiZVePDaj9otwM0g6bQf4vYx+Na3jrA3nxeIt5lYPcFwAlQEUGAhZtBoduwrS4dxpbV+3cXUlgMvWSAdKvPiTg/7RdW6LltQQM4uRDIrZ9d45jWNqx3cav5QNuwcXwpMO4y4jCNcVbcAMSilgrA8iI9Yqi8MsB3Fth8xJaNxEyRp2q5cQ4zZGJD4dwRlBPm/+Im2mb+I5T38oHWtHxBw6xhlKYS49y5clmy+YWkJ0tgruSTM7wNavLpFRmI4v8K7as24Nu2crQPmLeUz1jb1FZuJtmwiEgAq507FidO2tQ9/DN/3WATLlGumbLpmA35A96ypiycMQTMEz9UI/nWk60pl2rLUqZpV59dIopzSoHRRQRQKinSoCiiigdFFFAUUV6NSPNKmaVQLt4PvThLq9HP0ZV/mprpnh3i+X9mLzlYC32DBRH1gj3rk/gBwbty2xgMmb3Q7fRjXQMAim21oGSrNlM7MR8W2w6H5h7V7GNmfw+P2edZcebJYeLW8t8OkK+gkz8ublGxrYN6+rZgEcHUHMyGYGsGVPLaOu9eb18vYt30UXR8ty396Duw7gyNdDW82GDIFzBWJyhSdiB1iNQRv+NceTpjSucRxN2TiLdoZfMgDHTqP8ROgiY9a0eJ8LF42CxhmglY0DEkNBYbQTz51KWb0zbuIM05Qy7zyI61XFvvavW1ckySmYgEyM0Hb+KNaifkstnB8MgF5bawLZVBl20GvruwrkXELTJf8A2dFK3bd11JG5APk9wqg7127hlhcPh87GCFZnJ5PJJJ65dAPSuW+G71q7xC9fYx5gUDGSSyshY9yAT2qcL5qMp4RvCvEPwrocagKoIBiczQTGxjlVsx14XbJu2dW3VgTIOhy6dSDp1rluIWbtzK0KXZdOkzGnoKstjiCYQzhna4ht57lttREABwd1aTEcudW5OPfc8mGXtfCesYv9oQuABct6Oo77MByn8xUhwfFsVJcTrGvpMf3qj4bxAExiNh/KlxkVlPynOQDoOk/WaufF7iC8xQwbflZCFjLqVKxupB3rHPDTTHPaZcKTmg+nL0qv3cWqkoywQZP3hDa+kf0rcwuKBgc/wNRPFLWdmZj8qmeRIEEN151nItkp3iO+Dc05Se0nX30ioNvNtU9xXA5g9zeF6xEEAHvpUNgLPmGYeU79OldmFnpc2u23wHhXxXltEG/cxsOoneOVbXG+FsLYuZRlQpaJ5rAlZA33ie3XWpnCMJVF0BIEgD0/rtWn9ouIt/tQt2pCW0QMAZm4JLMY0La7+tUmduS9mo08bxiXzEtn01I2A2G09qkH8Y3cgUXM3l83k1juTudeXaqfexBJMSROx1jpvXrD3TbJPOCOR/Wop6IbqVt4lSTcbKCTMQCTzM95/ACt23da3Ya8AVN05bZjRV3ZjPOJqFe6Wy5zAJWQIJKnmANDzPrVs8RYE28JYAmNfQzpMcpn86izWkqgyM5L6yNRO/b1NYjd/dPO5P8Af+YqRClUYnbSPSobF3tI7yaXPqok7adFKiuNuKKdKgKKYooFTNFKgKKKKD0KKVFSCiig0BRSoqBI8AxYtYi25MANDf5W8pPsDNdIuYg2WIMBGOViORBZlYexieh7Vyeuj8GYYzCgk/vLS5Tr8wXYEnmRH416PwWcuNwv6/3/AE4/icbuZz9F1tY1rN0urq1sW/PaBXQjzZ+QM9tRI01qW4dY/aSl/D3FZSD+7uLMdVzDVdZ0M6iuW2uL5YDKcqkCCTpAgazIgaSI0A97b4dxFq1dt3bF0IrZfi2wdFmBMTIZZEnYifZycejDPa24q/8ADbJcHwuTEKVnfUXGMAf5awYPhTXL4aycgMS7CWyblxPyzooOp3POpdfFNtXFtmXNOvmkBtN+xnStLjnjK0isEaXjX5QdN8sg/Wuftu1vtPx7WcI1uycui5ucJIGUaaTEyeU9q4euPNtywPmI32g10e/i7nFSCnxFtErmByHNlYAliNYjbuBNVfxlwJrATKA2mUg/MxU6XCvWDr7d6149T5apl32jhw64psqbYLu3z5pBDCckRAMGZ3rW43hXtEKUVdCCysWDw2pHKBoIrUd3VRmDwfMOaQCZbTYyKx32YKFbMCBMEyuwgKBtIOvpWs8o03vC+FW7ira3D5B5mnbKvL0ro2N4vhbzOwufDMBORDZNVbTlrH0qh4PDi3gjemc93I0RKqoBA13liD6DXevQ4cJLuALDgS+RhkYjUkT5T5SdJH5VnnrKpnS4XMTla2UAcQCwB0MHUE8tB+NaeNxJOrDMGzenYfiKpeIxhV2+DcOXbNtm5BjO+mlbmC4gQzB2tgjSGLqpESXB2J0gCNazvGvMlgfAH5QRDIQJ1339NxFQ9yyEYqdCPfWBJ9zVk4ZfnS0pY9/NB5gGd+9bPH+Co6h7fkvbOu0kRyI0OvvVO4a91Y/ai8KhgKvmYaMxn5m/CoLGWXv3iVUwx0Ow6TJq3YDw9euuU+GyxM5lZRKg6fymsiYRrTFXkEba6bnbXbf9GpmWka2jOB+GMxm6QW2XpppsPmjrsK3sR4bw63Qlw5TdIbNIgENBQcwDofUxUnw3iGXIQdc0ydhG7Exp6elVnj+Ne9iDiFy5pHyq0EAaNrP96S21PTcveHLVzFDIYW0wW4nysoBzCB7gb1J+NrhIRPuAE6diAKra3L9i8XYH4t0ZgTpAIjN2/pUjjmK2EDSZksZkw22/OASfWotqVW4jjZheQAkdxUJeeTWbEkAnKSd/TetaKjlup6U4z3KnSp1guVFMUUBSoooCiiigdKnNKgdFFKgdKnSoCimKKAmpfw3j/h3ChPkuQG6TOh+v51D0Vpxcl48plFc8Znjca6rheGhxdQxnKSJ3JAJVweepg+lVSz5RcVwysozry86EaODv5c3fat7w1xU3Vylv3iLE/eidGU9evp3qXxLJeUWL7BWkHMAJLNMHUCQJ25V6tss9U8Vwyem6r3xrw+7hMRYu2yXC3CFYx5pModM0QPLuKr9jh117hZ2CF2gH5lE5gSxPTUdZia2W4G6FF+LntSCACQDsXQA7NlJO3KpXC2E+KbT/APbdRfQtAZZ5HkJEnvFc96jaPXgArbxLLecediuYNlyFyAyn1jVeRUVZOM3La3WtYssiXATYvKe8xmGoI1meo61U+JWS5KaBszIUETKwyyBybMCp3I51X+I2L7+fMboXTIGJNvQA6awJJ1H4VTXqu1z4vaspde3auG+uwcNCyzE+3860VsEeV1PmiHMhYUTA6zA7a9q2sPwh7jfuAYy+ZGIzDYN7TEVI2/Dd6Ft3xdQlhkcee3BHyETI11q25PcaGAulsM9vfIfiRl3AjSfr6iBWNrtwKuR3KAZyomFbmrewkCelWlfDmKtOtv4aXFygi8hUkLyDAaNEREa6VWcTwu9ZFxmBUK4zHXKxGpjaTJ271EylGYolt0+HdBjztADFQRruBMKdp6isOEw6SQwUwrMSSZcMUAUTOU6NHcmtO8qqVcQFfMwUGSomCjf3rFcvGFK6AqVaPXMFk7cqDo/gnF/CUK8Ko66awZPoABUtjeLpdb93lbWJUjTlrzExVT8K8TzELeUnJCzMqQYBJEa96vtzw/blXhQTAYAaRyGnbnWGXV7Wie4Ri7TW1cMrMRqfvZtiPqKrfiAo11me2pEZVbKTr6j1MelbGG4Zats4VzHzZQSCN+ffX8K0+IcYs3LeVmVUzECSP/G2s9wR9aolVuO4y1ZItoPn1htYAAiR3MmonE8cAUi3bUHQFiNgCRoNgd9TO5in4wxqXGQWyCFBJMEGP4ZPPQn0iozhCC7dhtF1ZoGkAzlA7wBWnp62JW9Yusbb3GaWESTqBvGu2lQvH+JEkpPlAgRyG0CprxNx5SFC6soI02BGn5/lVFvXST+feo3qbqdPDGlRRWFtt3Vyp0qdQCiiaVA4opUUBRRRQFFFFA6VFFAx3pUUUDFNh/Oiig80UUUGfCYlrbBl0I/LmD2NdBsBb6qxXKwVWDA6jTNB01ilRXd8Jb6co5viJNxuKuYEmCUYMpjbOmYge/4VD47HvaJug5i6m0c3JRlPl6dKKK191J4W7w24e6oZFOUAgxrMDUzv8o9tKkXwiWr9xraBc4IK8gQpOaiiubLy2iHsYNMPbZ7cichOvm8z5dG/qDXrD4x7phjsQs/hNFFErfwxlVbOVBngqXOpIDJPucw+lbHizCK1uGAKLldlhZYCYSY8vLXXaiis/dLjHiG2EvO6gAXLecLHy5lIgHtkqMwiKLWcgmADAMbMBrIPJT9e1FFdGPhVN4nJaRhaUqwYfvC0t5QrmBAEHaI317VeuC8WuX7U3DqGiRAOhidqKKzynW1oxcS4k5tM2kKT5WEgw0a7dj7VQ8ZjDcW6ICqrHKB0VgYJ5gmaKKjGFRGIvkMWOoJL5ZgDnAr29421JESRuBG5IH0iaKKvlO4iIW/cO1YKKK5+X/KtJ4FOiis0ilRRQFFFFAU4oooFRRRQFFFF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93" y="1731365"/>
            <a:ext cx="3148341" cy="169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www.chuanjiaoban.com/userfiles/old/uploadfile/2009/1010/20091010111131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93" y="3851758"/>
            <a:ext cx="3148341" cy="21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7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石器與生態的關係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686320"/>
          </a:xfrm>
        </p:spPr>
        <p:txBody>
          <a:bodyPr>
            <a:normAutofit fontScale="70000" lnSpcReduction="20000"/>
          </a:bodyPr>
          <a:lstStyle/>
          <a:p>
            <a:r>
              <a:rPr lang="zh-TW" altLang="zh-HK" dirty="0"/>
              <a:t>是</a:t>
            </a:r>
            <a:r>
              <a:rPr lang="zh-TW" altLang="zh-HK" b="1" dirty="0"/>
              <a:t>生態和食物源決定石器制式，即文化形態</a:t>
            </a:r>
            <a:r>
              <a:rPr lang="zh-TW" altLang="zh-HK" dirty="0"/>
              <a:t>。</a:t>
            </a:r>
          </a:p>
          <a:p>
            <a:r>
              <a:rPr lang="zh-TW" altLang="zh-HK" dirty="0"/>
              <a:t>華北石器與時俱進，從</a:t>
            </a:r>
            <a:r>
              <a:rPr lang="en-US" altLang="zh-HK" dirty="0"/>
              <a:t>“</a:t>
            </a:r>
            <a:r>
              <a:rPr lang="zh-TW" altLang="zh-HK" dirty="0"/>
              <a:t>舊</a:t>
            </a:r>
            <a:r>
              <a:rPr lang="en-US" altLang="zh-HK" dirty="0"/>
              <a:t>”</a:t>
            </a:r>
            <a:r>
              <a:rPr lang="zh-TW" altLang="zh-HK" dirty="0"/>
              <a:t>入</a:t>
            </a:r>
            <a:r>
              <a:rPr lang="en-US" altLang="zh-HK" dirty="0"/>
              <a:t>“</a:t>
            </a:r>
            <a:r>
              <a:rPr lang="zh-TW" altLang="zh-HK" dirty="0"/>
              <a:t>新</a:t>
            </a:r>
            <a:r>
              <a:rPr lang="en-US" altLang="zh-HK" dirty="0"/>
              <a:t>” </a:t>
            </a:r>
            <a:r>
              <a:rPr lang="zh-TW" altLang="zh-HK" dirty="0"/>
              <a:t>；華南則不然，由於氣候未至過差，生活形態無大改變，石器制式呈現惰性。</a:t>
            </a:r>
            <a:r>
              <a:rPr lang="en-US" altLang="zh-HK" dirty="0"/>
              <a:t>***</a:t>
            </a:r>
            <a:endParaRPr lang="zh-TW" altLang="zh-HK" dirty="0"/>
          </a:p>
          <a:p>
            <a:r>
              <a:rPr lang="zh-TW" altLang="zh-HK" b="1" dirty="0"/>
              <a:t>華北石器</a:t>
            </a:r>
            <a:r>
              <a:rPr lang="zh-TW" altLang="zh-HK" dirty="0"/>
              <a:t>被劃分為 大型石器和 小型石器兩個系統，</a:t>
            </a:r>
            <a:r>
              <a:rPr lang="zh-TW" altLang="zh-HK" b="1" dirty="0"/>
              <a:t>工藝領先</a:t>
            </a:r>
            <a:r>
              <a:rPr lang="zh-TW" altLang="zh-HK" dirty="0"/>
              <a:t>其他文化區域。 </a:t>
            </a:r>
            <a:r>
              <a:rPr lang="zh-TW" altLang="zh-HK" b="1" dirty="0"/>
              <a:t>華南則屬 礫石石器系統，</a:t>
            </a:r>
            <a:r>
              <a:rPr lang="zh-TW" altLang="zh-HK" dirty="0"/>
              <a:t>比較大型，</a:t>
            </a:r>
            <a:r>
              <a:rPr lang="zh-TW" altLang="zh-HK" b="1" dirty="0"/>
              <a:t>工藝相對粗疏</a:t>
            </a:r>
            <a:r>
              <a:rPr lang="zh-TW" altLang="zh-HK" b="1" dirty="0" smtClean="0"/>
              <a:t>。</a:t>
            </a:r>
            <a:r>
              <a:rPr lang="en-US" altLang="zh-HK" dirty="0"/>
              <a:t> </a:t>
            </a:r>
            <a:endParaRPr lang="zh-TW" altLang="zh-HK" dirty="0"/>
          </a:p>
        </p:txBody>
      </p:sp>
      <p:pic>
        <p:nvPicPr>
          <p:cNvPr id="2050" name="Picture 2" descr="http://www.gdwh.com.cn/uploadfile/kgzh/uploadfile/201012/20101206120511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238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020272" y="1628800"/>
            <a:ext cx="69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b="1" dirty="0"/>
              <a:t>華北石器</a:t>
            </a:r>
            <a:endParaRPr lang="zh-HK" altLang="en-US" dirty="0"/>
          </a:p>
        </p:txBody>
      </p:sp>
      <p:sp>
        <p:nvSpPr>
          <p:cNvPr id="9" name="矩形 8"/>
          <p:cNvSpPr/>
          <p:nvPr/>
        </p:nvSpPr>
        <p:spPr>
          <a:xfrm>
            <a:off x="7704327" y="4502601"/>
            <a:ext cx="69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b="1" dirty="0" smtClean="0"/>
              <a:t>華</a:t>
            </a:r>
            <a:r>
              <a:rPr lang="zh-TW" altLang="en-US" b="1" dirty="0" smtClean="0"/>
              <a:t>南</a:t>
            </a:r>
            <a:r>
              <a:rPr lang="zh-TW" altLang="zh-HK" b="1" dirty="0" smtClean="0"/>
              <a:t>石器</a:t>
            </a:r>
            <a:endParaRPr lang="zh-HK" altLang="en-US" dirty="0"/>
          </a:p>
        </p:txBody>
      </p:sp>
      <p:pic>
        <p:nvPicPr>
          <p:cNvPr id="10" name="Picture 8" descr="http://twstudy.sinica.edu.tw/twstudy/history/Gif/p2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93129"/>
            <a:ext cx="37814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0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 smtClean="0"/>
              <a:t>石器與生態的關係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686320"/>
          </a:xfrm>
        </p:spPr>
        <p:txBody>
          <a:bodyPr>
            <a:normAutofit fontScale="70000" lnSpcReduction="20000"/>
          </a:bodyPr>
          <a:lstStyle/>
          <a:p>
            <a:r>
              <a:rPr lang="zh-TW" altLang="zh-HK" dirty="0"/>
              <a:t>小型石器分布在華北北部，這裡屬温帶氣候，</a:t>
            </a:r>
            <a:r>
              <a:rPr lang="en-US" altLang="zh-HK" dirty="0"/>
              <a:t> Th. </a:t>
            </a:r>
            <a:r>
              <a:rPr lang="zh-TW" altLang="zh-HK" b="1" dirty="0"/>
              <a:t>小型石片石器主要用於動物解體和捕獵，</a:t>
            </a:r>
            <a:r>
              <a:rPr lang="zh-TW" altLang="zh-HK" dirty="0"/>
              <a:t>常見於洞穴及山地遺址。 反之，</a:t>
            </a:r>
            <a:r>
              <a:rPr lang="zh-TW" altLang="zh-HK" b="1" dirty="0"/>
              <a:t>大型石器主要用於植物的獲取和加工。</a:t>
            </a:r>
            <a:r>
              <a:rPr lang="en-US" altLang="zh-HK" b="1" dirty="0"/>
              <a:t>**** </a:t>
            </a:r>
            <a:r>
              <a:rPr lang="zh-TW" altLang="zh-HK" dirty="0"/>
              <a:t>此類石器分布在華北南部和華南地區，這裡屬亞熱帶氣候，人類多居於平野，以根莖果實為食。</a:t>
            </a:r>
          </a:p>
          <a:p>
            <a:r>
              <a:rPr lang="zh-TW" altLang="zh-HK" dirty="0"/>
              <a:t>華北小型石器後來經歷了急劇變化，石片形狀從 斜軸尖狀變為 刀形，再變為成熟的 </a:t>
            </a:r>
            <a:r>
              <a:rPr lang="zh-TW" altLang="zh-HK" b="1" dirty="0"/>
              <a:t>細石葉型</a:t>
            </a:r>
            <a:r>
              <a:rPr lang="zh-TW" altLang="zh-HK" dirty="0"/>
              <a:t>。</a:t>
            </a:r>
            <a:r>
              <a:rPr lang="en-US" altLang="zh-HK" dirty="0"/>
              <a:t>*** </a:t>
            </a:r>
            <a:r>
              <a:rPr lang="zh-TW" altLang="zh-HK" b="1" dirty="0"/>
              <a:t>細石葉技術是非常先進的</a:t>
            </a:r>
            <a:r>
              <a:rPr lang="en-US" altLang="zh-HK" b="1" dirty="0"/>
              <a:t>“</a:t>
            </a:r>
            <a:r>
              <a:rPr lang="zh-TW" altLang="zh-HK" b="1" dirty="0"/>
              <a:t>新石器</a:t>
            </a:r>
            <a:r>
              <a:rPr lang="en-US" altLang="zh-HK" b="1" dirty="0"/>
              <a:t>”</a:t>
            </a:r>
            <a:r>
              <a:rPr lang="zh-TW" altLang="zh-HK" b="1" dirty="0"/>
              <a:t>工藝</a:t>
            </a:r>
            <a:r>
              <a:rPr lang="zh-TW" altLang="zh-HK" dirty="0"/>
              <a:t>。</a:t>
            </a:r>
            <a:endParaRPr lang="zh-HK" altLang="en-US" dirty="0"/>
          </a:p>
        </p:txBody>
      </p:sp>
      <p:pic>
        <p:nvPicPr>
          <p:cNvPr id="3078" name="Picture 6" descr="http://www.hawh.cn/big5/images/attachement/jpg/site2/2010-06-13/3349511230523421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60" y="3897053"/>
            <a:ext cx="4039820" cy="24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91.phc.edu.tw/~ktps/16new/social.files/image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60" y="1721089"/>
            <a:ext cx="3048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851920" y="593998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b="1" dirty="0"/>
              <a:t>新石器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7900660" y="255559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舊</a:t>
            </a:r>
            <a:r>
              <a:rPr lang="zh-TW" altLang="zh-HK" b="1" dirty="0" smtClean="0"/>
              <a:t>石器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7873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農業的起源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686320"/>
          </a:xfrm>
        </p:spPr>
        <p:txBody>
          <a:bodyPr>
            <a:normAutofit fontScale="70000" lnSpcReduction="20000"/>
          </a:bodyPr>
          <a:lstStyle/>
          <a:p>
            <a:r>
              <a:rPr lang="en-US" altLang="zh-HK" dirty="0"/>
              <a:t>1</a:t>
            </a:r>
            <a:r>
              <a:rPr lang="zh-TW" altLang="zh-HK" dirty="0"/>
              <a:t>萬</a:t>
            </a:r>
            <a:r>
              <a:rPr lang="en-US" altLang="zh-HK" dirty="0"/>
              <a:t>1</a:t>
            </a:r>
            <a:r>
              <a:rPr lang="zh-TW" altLang="zh-HK" dirty="0"/>
              <a:t>千年前的</a:t>
            </a:r>
            <a:r>
              <a:rPr lang="zh-TW" altLang="zh-HK" b="1" dirty="0"/>
              <a:t> </a:t>
            </a:r>
            <a:r>
              <a:rPr lang="en-US" altLang="zh-HK" dirty="0"/>
              <a:t>“</a:t>
            </a:r>
            <a:r>
              <a:rPr lang="zh-TW" altLang="zh-HK" dirty="0"/>
              <a:t>新仙女木冰期</a:t>
            </a:r>
            <a:r>
              <a:rPr lang="en-US" altLang="zh-HK" dirty="0"/>
              <a:t>”</a:t>
            </a:r>
            <a:r>
              <a:rPr lang="zh-TW" altLang="zh-HK" dirty="0"/>
              <a:t>是個 </a:t>
            </a:r>
            <a:r>
              <a:rPr lang="en-US" altLang="zh-HK" dirty="0"/>
              <a:t>200</a:t>
            </a:r>
            <a:r>
              <a:rPr lang="zh-TW" altLang="zh-HK" dirty="0"/>
              <a:t>年短暫的回冷期，</a:t>
            </a:r>
            <a:r>
              <a:rPr lang="zh-TW" altLang="zh-HK" b="1" dirty="0"/>
              <a:t>新仙女木結束後農業在四大古文明所在地爆發</a:t>
            </a:r>
            <a:r>
              <a:rPr lang="zh-TW" altLang="zh-HK" dirty="0"/>
              <a:t>。關於</a:t>
            </a:r>
            <a:r>
              <a:rPr lang="en-US" altLang="zh-HK" dirty="0"/>
              <a:t>“</a:t>
            </a:r>
            <a:r>
              <a:rPr lang="zh-TW" altLang="zh-HK" dirty="0"/>
              <a:t>農業的起源</a:t>
            </a:r>
            <a:r>
              <a:rPr lang="en-US" altLang="zh-HK" dirty="0"/>
              <a:t>”, </a:t>
            </a:r>
            <a:r>
              <a:rPr lang="zh-TW" altLang="zh-HK" dirty="0"/>
              <a:t>有幾點學界已逐漸達成共識：</a:t>
            </a:r>
          </a:p>
          <a:p>
            <a:r>
              <a:rPr lang="en-US" altLang="zh-HK" dirty="0"/>
              <a:t>A</a:t>
            </a:r>
            <a:r>
              <a:rPr lang="zh-TW" altLang="zh-HK" b="1" dirty="0"/>
              <a:t>定居先於農業</a:t>
            </a:r>
            <a:r>
              <a:rPr lang="zh-TW" altLang="zh-HK" dirty="0"/>
              <a:t>。</a:t>
            </a:r>
          </a:p>
          <a:p>
            <a:r>
              <a:rPr lang="en-US" altLang="zh-HK" dirty="0"/>
              <a:t>B</a:t>
            </a:r>
            <a:r>
              <a:rPr lang="zh-TW" altLang="zh-HK" dirty="0"/>
              <a:t>農業起源於女性主導的採集活動。</a:t>
            </a:r>
          </a:p>
          <a:p>
            <a:r>
              <a:rPr lang="en-US" altLang="zh-HK" dirty="0"/>
              <a:t>C</a:t>
            </a:r>
            <a:r>
              <a:rPr lang="zh-TW" altLang="zh-HK" b="1" dirty="0"/>
              <a:t>農業演進為 </a:t>
            </a:r>
            <a:r>
              <a:rPr lang="en-US" altLang="zh-HK" b="1" dirty="0"/>
              <a:t>“</a:t>
            </a:r>
            <a:r>
              <a:rPr lang="zh-TW" altLang="zh-HK" b="1" dirty="0"/>
              <a:t>集約型</a:t>
            </a:r>
            <a:r>
              <a:rPr lang="en-US" altLang="zh-HK" b="1" dirty="0"/>
              <a:t>”, </a:t>
            </a:r>
            <a:r>
              <a:rPr lang="zh-TW" altLang="zh-HK" b="1" dirty="0"/>
              <a:t>將社會轉換成 氏族結構</a:t>
            </a:r>
            <a:r>
              <a:rPr lang="zh-TW" altLang="zh-HK" dirty="0"/>
              <a:t>。</a:t>
            </a:r>
            <a:r>
              <a:rPr lang="en-US" altLang="zh-HK" dirty="0"/>
              <a:t>*****</a:t>
            </a:r>
            <a:endParaRPr lang="zh-TW" altLang="zh-HK" dirty="0"/>
          </a:p>
          <a:p>
            <a:r>
              <a:rPr lang="en-US" altLang="zh-HK" dirty="0"/>
              <a:t>D</a:t>
            </a:r>
            <a:r>
              <a:rPr lang="zh-TW" altLang="zh-HK" dirty="0"/>
              <a:t>氏族結構導致社會階層分化</a:t>
            </a:r>
            <a:r>
              <a:rPr lang="en-US" altLang="zh-HK" dirty="0"/>
              <a:t>, </a:t>
            </a:r>
            <a:r>
              <a:rPr lang="zh-TW" altLang="zh-HK" dirty="0"/>
              <a:t>最終產生 </a:t>
            </a:r>
            <a:r>
              <a:rPr lang="en-US" altLang="zh-HK" dirty="0"/>
              <a:t>“</a:t>
            </a:r>
            <a:r>
              <a:rPr lang="zh-TW" altLang="zh-HK" b="1" dirty="0"/>
              <a:t>首領制</a:t>
            </a:r>
            <a:r>
              <a:rPr lang="en-US" altLang="zh-HK" dirty="0"/>
              <a:t>”; </a:t>
            </a:r>
            <a:r>
              <a:rPr lang="zh-HK" altLang="zh-HK" dirty="0"/>
              <a:t>並演進為 </a:t>
            </a:r>
            <a:r>
              <a:rPr lang="en-US" altLang="zh-HK" dirty="0"/>
              <a:t>“</a:t>
            </a:r>
            <a:r>
              <a:rPr lang="zh-TW" altLang="zh-HK" b="1" dirty="0"/>
              <a:t>世襲</a:t>
            </a:r>
            <a:r>
              <a:rPr lang="zh-HK" altLang="zh-HK" b="1" dirty="0"/>
              <a:t>王權</a:t>
            </a:r>
            <a:r>
              <a:rPr lang="en-US" altLang="zh-HK" dirty="0" smtClean="0"/>
              <a:t>”.</a:t>
            </a:r>
            <a:r>
              <a:rPr lang="en-US" altLang="zh-HK" dirty="0"/>
              <a:t> </a:t>
            </a:r>
            <a:endParaRPr lang="zh-TW" altLang="zh-HK" dirty="0"/>
          </a:p>
        </p:txBody>
      </p:sp>
      <p:pic>
        <p:nvPicPr>
          <p:cNvPr id="4098" name="Picture 2" descr="http://hsmaterial.moe.edu.tw/file/bes/5-1-2-1/5-1-2-1-a/images/5-1-2-1-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2438"/>
            <a:ext cx="426287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museum.cdstm.cn/AMuseum/agricul/image/1_1_2_nongydq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16734"/>
            <a:ext cx="3530355" cy="23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4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農業的起源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zh-HK" altLang="zh-HK" dirty="0"/>
              <a:t>採集一向是女性的工作</a:t>
            </a:r>
            <a:r>
              <a:rPr lang="en-US" altLang="zh-HK" dirty="0"/>
              <a:t>, </a:t>
            </a:r>
            <a:r>
              <a:rPr lang="zh-HK" altLang="zh-HK" b="1" dirty="0"/>
              <a:t>由蒐集野生種 禾本植物種子</a:t>
            </a:r>
            <a:r>
              <a:rPr lang="en-US" altLang="zh-HK" b="1" dirty="0"/>
              <a:t>(</a:t>
            </a:r>
            <a:r>
              <a:rPr lang="zh-HK" altLang="zh-HK" b="1" dirty="0"/>
              <a:t>即是穀物</a:t>
            </a:r>
            <a:r>
              <a:rPr lang="en-US" altLang="zh-HK" b="1" dirty="0"/>
              <a:t>), </a:t>
            </a:r>
            <a:r>
              <a:rPr lang="zh-HK" altLang="zh-HK" b="1" dirty="0"/>
              <a:t>到將之 </a:t>
            </a:r>
            <a:r>
              <a:rPr lang="en-US" altLang="zh-HK" b="1" dirty="0"/>
              <a:t>“</a:t>
            </a:r>
            <a:r>
              <a:rPr lang="zh-HK" altLang="zh-HK" b="1" dirty="0"/>
              <a:t>馴化</a:t>
            </a:r>
            <a:r>
              <a:rPr lang="en-US" altLang="zh-HK" b="1" dirty="0"/>
              <a:t>” </a:t>
            </a:r>
            <a:r>
              <a:rPr lang="zh-HK" altLang="zh-HK" b="1" dirty="0"/>
              <a:t>為栽培種</a:t>
            </a:r>
            <a:r>
              <a:rPr lang="en-US" altLang="zh-HK" b="1" dirty="0"/>
              <a:t>, </a:t>
            </a:r>
            <a:r>
              <a:rPr lang="zh-HK" altLang="zh-HK" b="1" dirty="0"/>
              <a:t>其間費時數百年</a:t>
            </a:r>
            <a:r>
              <a:rPr lang="en-US" altLang="zh-HK" b="1" dirty="0"/>
              <a:t>,</a:t>
            </a:r>
            <a:r>
              <a:rPr lang="en-US" altLang="zh-HK" dirty="0"/>
              <a:t> </a:t>
            </a:r>
            <a:r>
              <a:rPr lang="zh-HK" altLang="zh-HK" dirty="0"/>
              <a:t>當然只有女性才有這種耐性</a:t>
            </a:r>
            <a:r>
              <a:rPr lang="en-US" altLang="zh-HK" dirty="0"/>
              <a:t>! </a:t>
            </a:r>
            <a:r>
              <a:rPr lang="zh-HK" altLang="zh-HK" dirty="0"/>
              <a:t>所以是女性發明了農業</a:t>
            </a:r>
            <a:r>
              <a:rPr lang="en-US" altLang="zh-HK" dirty="0"/>
              <a:t>.*** </a:t>
            </a:r>
            <a:r>
              <a:rPr lang="zh-HK" altLang="zh-HK" dirty="0"/>
              <a:t>而</a:t>
            </a:r>
            <a:r>
              <a:rPr lang="zh-HK" altLang="zh-HK" b="1" dirty="0"/>
              <a:t>定居是先決條件</a:t>
            </a:r>
            <a:r>
              <a:rPr lang="en-US" altLang="zh-HK" dirty="0"/>
              <a:t>, </a:t>
            </a:r>
            <a:r>
              <a:rPr lang="zh-HK" altLang="zh-HK" dirty="0"/>
              <a:t>是定居催生出農業</a:t>
            </a:r>
            <a:r>
              <a:rPr lang="en-US" altLang="zh-HK" dirty="0"/>
              <a:t>, </a:t>
            </a:r>
            <a:r>
              <a:rPr lang="zh-HK" altLang="zh-HK" dirty="0"/>
              <a:t>而不是其反面</a:t>
            </a:r>
            <a:r>
              <a:rPr lang="en-US" altLang="zh-HK" dirty="0"/>
              <a:t>,**** </a:t>
            </a:r>
            <a:r>
              <a:rPr lang="zh-HK" altLang="zh-HK" dirty="0"/>
              <a:t>這從遺址中先出現野生種</a:t>
            </a:r>
            <a:r>
              <a:rPr lang="en-US" altLang="zh-HK" dirty="0"/>
              <a:t>, </a:t>
            </a:r>
            <a:r>
              <a:rPr lang="zh-HK" altLang="zh-HK" dirty="0"/>
              <a:t>後來才出現栽培種足為明証</a:t>
            </a:r>
            <a:r>
              <a:rPr lang="en-US" altLang="zh-HK" dirty="0"/>
              <a:t>.</a:t>
            </a:r>
            <a:r>
              <a:rPr lang="en-US" altLang="zh-HK" b="1" dirty="0"/>
              <a:t> </a:t>
            </a:r>
            <a:endParaRPr lang="zh-TW" altLang="zh-HK" dirty="0"/>
          </a:p>
          <a:p>
            <a:r>
              <a:rPr lang="zh-TW" altLang="zh-HK" dirty="0"/>
              <a:t>新仙女木短暫回冷使</a:t>
            </a:r>
            <a:r>
              <a:rPr lang="zh-HK" altLang="zh-HK" dirty="0"/>
              <a:t>生活艱難</a:t>
            </a:r>
            <a:r>
              <a:rPr lang="en-US" altLang="zh-HK" dirty="0"/>
              <a:t>, </a:t>
            </a:r>
            <a:r>
              <a:rPr lang="zh-HK" altLang="zh-HK" dirty="0"/>
              <a:t>加快了</a:t>
            </a:r>
            <a:r>
              <a:rPr lang="zh-TW" altLang="zh-HK" dirty="0"/>
              <a:t>栽培</a:t>
            </a:r>
            <a:r>
              <a:rPr lang="zh-HK" altLang="zh-HK" dirty="0"/>
              <a:t>穀物的</a:t>
            </a:r>
            <a:r>
              <a:rPr lang="zh-TW" altLang="zh-HK" dirty="0"/>
              <a:t>步調</a:t>
            </a:r>
            <a:r>
              <a:rPr lang="en-US" altLang="zh-HK" dirty="0"/>
              <a:t>. </a:t>
            </a:r>
            <a:r>
              <a:rPr lang="zh-HK" altLang="zh-HK" dirty="0"/>
              <a:t>其後</a:t>
            </a:r>
            <a:r>
              <a:rPr lang="zh-HK" altLang="zh-HK" b="1" dirty="0"/>
              <a:t>轉暖則放大了發展成果和加劇了擴散速度</a:t>
            </a:r>
            <a:r>
              <a:rPr lang="en-US" altLang="zh-HK" b="1" dirty="0"/>
              <a:t>, </a:t>
            </a:r>
            <a:r>
              <a:rPr lang="zh-TW" altLang="zh-HK" b="1" dirty="0"/>
              <a:t>於是爆發了「</a:t>
            </a:r>
            <a:r>
              <a:rPr lang="zh-HK" altLang="zh-HK" b="1" dirty="0"/>
              <a:t>農業革命」</a:t>
            </a:r>
            <a:r>
              <a:rPr lang="en-US" altLang="zh-HK" dirty="0" smtClean="0"/>
              <a:t>.***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zh-HK" altLang="zh-HK" dirty="0"/>
              <a:t>這裡埋伏一條非常厲害的</a:t>
            </a:r>
            <a:r>
              <a:rPr lang="en-US" altLang="zh-HK" dirty="0"/>
              <a:t>sense: </a:t>
            </a:r>
            <a:r>
              <a:rPr lang="en-US" altLang="zh-HK" b="1" dirty="0"/>
              <a:t> Th. </a:t>
            </a:r>
            <a:r>
              <a:rPr lang="zh-HK" altLang="zh-HK" b="1" dirty="0"/>
              <a:t>農業技術必然以 </a:t>
            </a:r>
            <a:r>
              <a:rPr lang="en-US" altLang="zh-HK" b="1" dirty="0"/>
              <a:t>“</a:t>
            </a:r>
            <a:r>
              <a:rPr lang="zh-HK" altLang="zh-HK" b="1" dirty="0"/>
              <a:t>文化複合體</a:t>
            </a:r>
            <a:r>
              <a:rPr lang="en-US" altLang="zh-HK" b="1" dirty="0"/>
              <a:t>” </a:t>
            </a:r>
            <a:r>
              <a:rPr lang="zh-HK" altLang="zh-HK" b="1" dirty="0"/>
              <a:t>的狀態擴散</a:t>
            </a:r>
            <a:r>
              <a:rPr lang="en-US" altLang="zh-HK" dirty="0"/>
              <a:t>.***** </a:t>
            </a:r>
            <a:r>
              <a:rPr lang="zh-HK" altLang="zh-HK" dirty="0"/>
              <a:t>意思是說農業工序複雜</a:t>
            </a:r>
            <a:r>
              <a:rPr lang="en-US" altLang="zh-HK" dirty="0"/>
              <a:t>, </a:t>
            </a:r>
            <a:r>
              <a:rPr lang="zh-TW" altLang="zh-HK" dirty="0"/>
              <a:t>工作量沉重</a:t>
            </a:r>
            <a:r>
              <a:rPr lang="en-US" altLang="zh-HK" dirty="0"/>
              <a:t>, </a:t>
            </a:r>
            <a:r>
              <a:rPr lang="zh-HK" altLang="zh-HK" dirty="0"/>
              <a:t>需要某種群體內部分工才能進行生產</a:t>
            </a:r>
            <a:r>
              <a:rPr lang="en-US" altLang="zh-HK" dirty="0"/>
              <a:t>. </a:t>
            </a:r>
            <a:r>
              <a:rPr lang="zh-HK" altLang="zh-HK" dirty="0"/>
              <a:t>所以對落後地區來說，不改變文化習性是不能進行農業生產的</a:t>
            </a:r>
            <a:r>
              <a:rPr lang="en-US" altLang="zh-HK" dirty="0"/>
              <a:t>, </a:t>
            </a:r>
            <a:r>
              <a:rPr lang="zh-TW" altLang="zh-HK" dirty="0"/>
              <a:t>必須 </a:t>
            </a:r>
            <a:r>
              <a:rPr lang="en-US" altLang="zh-HK" dirty="0"/>
              <a:t>“</a:t>
            </a:r>
            <a:r>
              <a:rPr lang="zh-HK" altLang="zh-HK" dirty="0"/>
              <a:t>全盤農化</a:t>
            </a:r>
            <a:r>
              <a:rPr lang="en-US" altLang="zh-HK" dirty="0"/>
              <a:t>”, </a:t>
            </a:r>
            <a:r>
              <a:rPr lang="zh-HK" altLang="zh-HK" dirty="0"/>
              <a:t>不可以 </a:t>
            </a:r>
            <a:r>
              <a:rPr lang="en-US" altLang="zh-HK" dirty="0"/>
              <a:t>“</a:t>
            </a:r>
            <a:r>
              <a:rPr lang="zh-HK" altLang="zh-HK" dirty="0"/>
              <a:t>採集為體</a:t>
            </a:r>
            <a:r>
              <a:rPr lang="en-US" altLang="zh-HK" dirty="0"/>
              <a:t>, </a:t>
            </a:r>
            <a:r>
              <a:rPr lang="zh-HK" altLang="zh-HK" dirty="0"/>
              <a:t>農業為用</a:t>
            </a:r>
            <a:r>
              <a:rPr lang="en-US" altLang="zh-HK" dirty="0"/>
              <a:t>”. </a:t>
            </a:r>
            <a:r>
              <a:rPr lang="en-US" altLang="zh-HK" dirty="0">
                <a:sym typeface="Wingdings"/>
              </a:rPr>
              <a:t></a:t>
            </a:r>
            <a:r>
              <a:rPr lang="en-US" altLang="zh-HK" dirty="0"/>
              <a:t>  </a:t>
            </a:r>
            <a:r>
              <a:rPr lang="zh-HK" altLang="zh-HK" dirty="0"/>
              <a:t>這和陶器技術的擴散有所不同</a:t>
            </a:r>
            <a:r>
              <a:rPr lang="en-US" altLang="zh-HK" dirty="0"/>
              <a:t>, </a:t>
            </a:r>
            <a:r>
              <a:rPr lang="zh-HK" altLang="zh-HK" dirty="0"/>
              <a:t>陶器技術可以單項習得而不必改變原有的生活習性</a:t>
            </a:r>
            <a:r>
              <a:rPr lang="en-US" altLang="zh-HK" dirty="0"/>
              <a:t>.</a:t>
            </a:r>
            <a:endParaRPr lang="zh-TW" altLang="zh-HK" dirty="0"/>
          </a:p>
          <a:p>
            <a:r>
              <a:rPr lang="zh-HK" altLang="zh-HK" dirty="0"/>
              <a:t>由此推導出另一條毒辣的</a:t>
            </a:r>
            <a:r>
              <a:rPr lang="en-US" altLang="zh-HK" dirty="0"/>
              <a:t>sense: Th. </a:t>
            </a:r>
            <a:r>
              <a:rPr lang="zh-HK" altLang="zh-HK" b="1" dirty="0"/>
              <a:t>農業技術的擴散多以族群擴散的方式進行</a:t>
            </a:r>
            <a:r>
              <a:rPr lang="en-US" altLang="zh-HK" dirty="0"/>
              <a:t>.***** </a:t>
            </a:r>
            <a:r>
              <a:rPr lang="zh-TW" altLang="zh-HK" dirty="0"/>
              <a:t>換句話</a:t>
            </a:r>
            <a:r>
              <a:rPr lang="zh-HK" altLang="zh-HK" dirty="0"/>
              <a:t>說</a:t>
            </a:r>
            <a:r>
              <a:rPr lang="en-US" altLang="zh-HK" dirty="0"/>
              <a:t>, </a:t>
            </a:r>
            <a:r>
              <a:rPr lang="zh-TW" altLang="zh-HK" dirty="0"/>
              <a:t>在一般情況下</a:t>
            </a:r>
            <a:r>
              <a:rPr lang="en-US" altLang="zh-HK" dirty="0"/>
              <a:t>, </a:t>
            </a:r>
            <a:r>
              <a:rPr lang="zh-TW" altLang="zh-HK" b="1" dirty="0"/>
              <a:t>擁有</a:t>
            </a:r>
            <a:r>
              <a:rPr lang="zh-HK" altLang="zh-HK" b="1" dirty="0"/>
              <a:t>農業技術族群的殖民行為清除或征服了原居民</a:t>
            </a:r>
            <a:r>
              <a:rPr lang="en-US" altLang="zh-HK" b="1" dirty="0"/>
              <a:t>,</a:t>
            </a:r>
            <a:r>
              <a:rPr lang="en-US" altLang="zh-HK" dirty="0"/>
              <a:t> </a:t>
            </a:r>
            <a:r>
              <a:rPr lang="zh-HK" altLang="zh-HK" b="1" dirty="0"/>
              <a:t>使到地區農業化</a:t>
            </a:r>
            <a:r>
              <a:rPr lang="en-US" altLang="zh-HK" b="1" dirty="0"/>
              <a:t>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4125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農業的起源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686320"/>
          </a:xfrm>
        </p:spPr>
        <p:txBody>
          <a:bodyPr>
            <a:normAutofit fontScale="77500" lnSpcReduction="20000"/>
          </a:bodyPr>
          <a:lstStyle/>
          <a:p>
            <a:r>
              <a:rPr lang="zh-HK" altLang="zh-HK" dirty="0"/>
              <a:t>中國農業由</a:t>
            </a:r>
            <a:r>
              <a:rPr lang="zh-HK" altLang="zh-HK" b="1" dirty="0"/>
              <a:t>華北華中地區栽種 粟和黍</a:t>
            </a:r>
            <a:r>
              <a:rPr lang="en-US" altLang="zh-HK" b="1" dirty="0"/>
              <a:t>,</a:t>
            </a:r>
            <a:r>
              <a:rPr lang="en-US" altLang="zh-HK" dirty="0"/>
              <a:t> </a:t>
            </a:r>
            <a:r>
              <a:rPr lang="zh-HK" altLang="zh-HK" b="1" dirty="0"/>
              <a:t>與及 </a:t>
            </a:r>
            <a:r>
              <a:rPr lang="zh-TW" altLang="zh-HK" b="1" dirty="0"/>
              <a:t>華中</a:t>
            </a:r>
            <a:r>
              <a:rPr lang="zh-HK" altLang="zh-HK" b="1" dirty="0"/>
              <a:t>栽種</a:t>
            </a:r>
            <a:r>
              <a:rPr lang="zh-TW" altLang="zh-HK" b="1" dirty="0"/>
              <a:t>水稻</a:t>
            </a:r>
            <a:r>
              <a:rPr lang="zh-TW" altLang="zh-HK" dirty="0"/>
              <a:t>開展</a:t>
            </a:r>
            <a:r>
              <a:rPr lang="en-US" altLang="zh-HK" dirty="0"/>
              <a:t>. </a:t>
            </a:r>
            <a:r>
              <a:rPr lang="zh-TW" altLang="zh-HK" dirty="0"/>
              <a:t>到了</a:t>
            </a:r>
            <a:r>
              <a:rPr lang="zh-TW" altLang="zh-HK" b="1" dirty="0"/>
              <a:t>戰國時代</a:t>
            </a:r>
            <a:r>
              <a:rPr lang="en-US" altLang="zh-HK" b="1" dirty="0"/>
              <a:t>, </a:t>
            </a:r>
            <a:r>
              <a:rPr lang="zh-TW" altLang="zh-HK" b="1" dirty="0"/>
              <a:t>小麥才取代粟和黍成為北方的主流</a:t>
            </a:r>
            <a:r>
              <a:rPr lang="zh-HK" altLang="zh-HK" b="1" dirty="0"/>
              <a:t>穀物</a:t>
            </a:r>
            <a:r>
              <a:rPr lang="en-US" altLang="zh-HK" dirty="0"/>
              <a:t>. </a:t>
            </a:r>
            <a:r>
              <a:rPr lang="zh-HK" altLang="zh-HK" dirty="0"/>
              <a:t>由於並未在中國發現</a:t>
            </a:r>
            <a:r>
              <a:rPr lang="zh-TW" altLang="zh-HK" dirty="0"/>
              <a:t>野生種小麥</a:t>
            </a:r>
            <a:r>
              <a:rPr lang="en-US" altLang="zh-HK" dirty="0"/>
              <a:t>, </a:t>
            </a:r>
            <a:r>
              <a:rPr lang="zh-TW" altLang="zh-HK" dirty="0"/>
              <a:t>所以小麥應該是從西亞傳入的</a:t>
            </a:r>
            <a:r>
              <a:rPr lang="en-US" altLang="zh-HK" dirty="0"/>
              <a:t>.*** </a:t>
            </a:r>
            <a:endParaRPr lang="zh-TW" altLang="zh-HK" dirty="0"/>
          </a:p>
          <a:p>
            <a:r>
              <a:rPr lang="zh-HK" altLang="zh-HK" dirty="0"/>
              <a:t>粟黍都很適應華北的鹹性土壤和干燥氣候</a:t>
            </a:r>
            <a:r>
              <a:rPr lang="en-US" altLang="zh-HK" dirty="0"/>
              <a:t>, </a:t>
            </a:r>
            <a:r>
              <a:rPr lang="zh-HK" altLang="zh-HK" dirty="0"/>
              <a:t>栽種粟黍</a:t>
            </a:r>
            <a:r>
              <a:rPr lang="zh-TW" altLang="zh-HK" dirty="0"/>
              <a:t>最早可上溯至公元前</a:t>
            </a:r>
            <a:r>
              <a:rPr lang="en-US" altLang="zh-HK" dirty="0"/>
              <a:t>6,000</a:t>
            </a:r>
            <a:r>
              <a:rPr lang="zh-HK" altLang="zh-HK" dirty="0"/>
              <a:t>年左近</a:t>
            </a:r>
            <a:r>
              <a:rPr lang="en-US" altLang="zh-HK" dirty="0"/>
              <a:t>.*** </a:t>
            </a:r>
            <a:r>
              <a:rPr lang="zh-HK" altLang="zh-HK" dirty="0"/>
              <a:t>農業先出現於華北黃土高原</a:t>
            </a:r>
            <a:r>
              <a:rPr lang="en-US" altLang="zh-HK" dirty="0"/>
              <a:t>, </a:t>
            </a:r>
            <a:r>
              <a:rPr lang="zh-HK" altLang="zh-HK" dirty="0"/>
              <a:t>不是因為那裡土地肥沃</a:t>
            </a:r>
            <a:r>
              <a:rPr lang="en-US" altLang="zh-HK" dirty="0"/>
              <a:t>, </a:t>
            </a:r>
            <a:r>
              <a:rPr lang="zh-HK" altLang="zh-HK" dirty="0"/>
              <a:t>而是因為土質疏鬆</a:t>
            </a:r>
            <a:r>
              <a:rPr lang="en-US" altLang="zh-HK" dirty="0"/>
              <a:t>, </a:t>
            </a:r>
            <a:r>
              <a:rPr lang="zh-HK" altLang="zh-HK" dirty="0"/>
              <a:t>易於作業</a:t>
            </a:r>
            <a:r>
              <a:rPr lang="en-US" altLang="zh-HK" dirty="0"/>
              <a:t>. </a:t>
            </a:r>
            <a:endParaRPr lang="zh-HK" altLang="en-US" dirty="0"/>
          </a:p>
        </p:txBody>
      </p:sp>
      <p:pic>
        <p:nvPicPr>
          <p:cNvPr id="5122" name="Picture 2" descr="http://upload.wikimedia.org/wikipedia/commons/thumb/9/9a/Japanese_Foxtail_millet_02.jpg/1280px-Japanese_Foxtail_millet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699449"/>
            <a:ext cx="2016225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429434" y="327569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b="1" dirty="0" smtClean="0"/>
              <a:t>粟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小米</a:t>
            </a:r>
            <a:r>
              <a:rPr lang="en-US" altLang="zh-TW" b="1" dirty="0" smtClean="0"/>
              <a:t>)</a:t>
            </a:r>
            <a:endParaRPr lang="zh-HK" altLang="en-US" dirty="0"/>
          </a:p>
        </p:txBody>
      </p:sp>
      <p:pic>
        <p:nvPicPr>
          <p:cNvPr id="5124" name="Picture 4" descr="http://cdn.zhongyibaike.com/image/%E7%B2%9F/post-%E7%B2%9F%E7%B1%B3/%E7%B2%9F%E7%B1%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02" y="1699448"/>
            <a:ext cx="1908740" cy="1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.cn.made-in-china.com/2f0j01fBvEFMkyZTrc/%E9%BB%8D%E5%AD%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888891"/>
            <a:ext cx="2142963" cy="13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pload.wikimedia.org/wikipedia/commons/a/a4/Panicum_miliaceum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04" y="3888891"/>
            <a:ext cx="1979100" cy="14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532766" y="537796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b="1" dirty="0"/>
              <a:t>黍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1402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農業的起源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HK" altLang="zh-HK" dirty="0"/>
              <a:t>農業之初產出很低</a:t>
            </a:r>
            <a:r>
              <a:rPr lang="en-US" altLang="zh-HK" dirty="0"/>
              <a:t>, GDP</a:t>
            </a:r>
            <a:r>
              <a:rPr lang="zh-HK" altLang="zh-HK" dirty="0"/>
              <a:t>並無改善</a:t>
            </a:r>
            <a:r>
              <a:rPr lang="en-US" altLang="zh-HK" dirty="0"/>
              <a:t>, </a:t>
            </a:r>
            <a:r>
              <a:rPr lang="zh-HK" altLang="zh-HK" dirty="0"/>
              <a:t>而早前定居縮短了生育間隔</a:t>
            </a:r>
            <a:r>
              <a:rPr lang="en-US" altLang="zh-HK" dirty="0"/>
              <a:t>, </a:t>
            </a:r>
            <a:r>
              <a:rPr lang="zh-HK" altLang="zh-HK" dirty="0"/>
              <a:t>增加了人口</a:t>
            </a:r>
            <a:r>
              <a:rPr lang="en-US" altLang="zh-HK" dirty="0"/>
              <a:t>, </a:t>
            </a:r>
            <a:r>
              <a:rPr lang="zh-HK" altLang="zh-HK" dirty="0"/>
              <a:t>其時的生活水準比採集只會更差</a:t>
            </a:r>
            <a:r>
              <a:rPr lang="en-US" altLang="zh-HK" dirty="0"/>
              <a:t>.*** </a:t>
            </a:r>
            <a:r>
              <a:rPr lang="zh-HK" altLang="zh-HK" b="1" dirty="0"/>
              <a:t>農業是迫不得已的生存策略</a:t>
            </a:r>
            <a:r>
              <a:rPr lang="en-US" altLang="zh-HK" dirty="0"/>
              <a:t>, </a:t>
            </a:r>
            <a:r>
              <a:rPr lang="zh-HK" altLang="zh-HK" dirty="0"/>
              <a:t>這點已成定論</a:t>
            </a:r>
            <a:r>
              <a:rPr lang="en-US" altLang="zh-HK" dirty="0"/>
              <a:t>. </a:t>
            </a:r>
            <a:r>
              <a:rPr lang="zh-HK" altLang="zh-HK" dirty="0"/>
              <a:t>反例証是氣候和土壤最佳的華南地區從未發明農業</a:t>
            </a:r>
            <a:r>
              <a:rPr lang="en-US" altLang="zh-HK" dirty="0"/>
              <a:t>,*** </a:t>
            </a:r>
            <a:r>
              <a:rPr lang="zh-TW" altLang="zh-HK" dirty="0"/>
              <a:t>皆因採集漁獵足可生存</a:t>
            </a:r>
            <a:r>
              <a:rPr lang="en-US" altLang="zh-HK" dirty="0"/>
              <a:t>, </a:t>
            </a:r>
            <a:r>
              <a:rPr lang="zh-TW" altLang="zh-HK" dirty="0"/>
              <a:t>沒有了迫切性</a:t>
            </a:r>
            <a:r>
              <a:rPr lang="en-US" altLang="zh-HK" dirty="0"/>
              <a:t>, </a:t>
            </a:r>
            <a:r>
              <a:rPr lang="zh-HK" altLang="zh-HK" dirty="0"/>
              <a:t>文化因而落後</a:t>
            </a:r>
            <a:r>
              <a:rPr lang="en-US" altLang="zh-HK" dirty="0"/>
              <a:t>. </a:t>
            </a:r>
            <a:endParaRPr lang="zh-TW" altLang="zh-HK" dirty="0"/>
          </a:p>
          <a:p>
            <a:r>
              <a:rPr lang="en-US" altLang="zh-HK" dirty="0"/>
              <a:t> </a:t>
            </a:r>
            <a:r>
              <a:rPr lang="zh-TW" altLang="zh-HK" dirty="0" smtClean="0"/>
              <a:t>稻</a:t>
            </a:r>
            <a:r>
              <a:rPr lang="zh-TW" altLang="zh-HK" dirty="0"/>
              <a:t>的栽種始於長江中下游地區</a:t>
            </a:r>
            <a:r>
              <a:rPr lang="en-US" altLang="zh-HK" dirty="0"/>
              <a:t>, </a:t>
            </a:r>
            <a:r>
              <a:rPr lang="zh-TW" altLang="zh-HK" dirty="0"/>
              <a:t>時間和黍粟相近</a:t>
            </a:r>
            <a:r>
              <a:rPr lang="en-US" altLang="zh-HK" dirty="0"/>
              <a:t>. </a:t>
            </a:r>
            <a:r>
              <a:rPr lang="zh-TW" altLang="zh-HK" dirty="0"/>
              <a:t>稻提供高得多的卡路里</a:t>
            </a:r>
            <a:r>
              <a:rPr lang="en-US" altLang="zh-HK" dirty="0"/>
              <a:t>, </a:t>
            </a:r>
            <a:r>
              <a:rPr lang="zh-HK" altLang="zh-HK" dirty="0"/>
              <a:t>足可供養更多人口</a:t>
            </a:r>
            <a:r>
              <a:rPr lang="en-US" altLang="zh-HK" dirty="0"/>
              <a:t>, </a:t>
            </a:r>
            <a:r>
              <a:rPr lang="zh-TW" altLang="zh-HK" dirty="0"/>
              <a:t>於是有學者認為農業初期華中的社會文化比華北更加發達</a:t>
            </a:r>
            <a:r>
              <a:rPr lang="en-US" altLang="zh-HK" dirty="0"/>
              <a:t>. </a:t>
            </a:r>
            <a:r>
              <a:rPr lang="zh-TW" altLang="zh-HK" dirty="0"/>
              <a:t>可惜在公元前</a:t>
            </a:r>
            <a:r>
              <a:rPr lang="en-US" altLang="zh-HK" dirty="0"/>
              <a:t>4,500</a:t>
            </a:r>
            <a:r>
              <a:rPr lang="zh-TW" altLang="zh-HK" dirty="0"/>
              <a:t>年左近地球的最暖期</a:t>
            </a:r>
            <a:r>
              <a:rPr lang="en-US" altLang="zh-HK" dirty="0"/>
              <a:t>, </a:t>
            </a:r>
            <a:r>
              <a:rPr lang="zh-TW" altLang="zh-HK" dirty="0"/>
              <a:t>海平面激烈上升</a:t>
            </a:r>
            <a:r>
              <a:rPr lang="en-US" altLang="zh-HK" dirty="0"/>
              <a:t>, </a:t>
            </a:r>
            <a:r>
              <a:rPr lang="zh-TW" altLang="zh-HK" b="1" dirty="0"/>
              <a:t>長江口發生 </a:t>
            </a:r>
            <a:r>
              <a:rPr lang="en-US" altLang="zh-HK" b="1" dirty="0"/>
              <a:t>“</a:t>
            </a:r>
            <a:r>
              <a:rPr lang="zh-TW" altLang="zh-HK" b="1" dirty="0"/>
              <a:t>大海漫</a:t>
            </a:r>
            <a:r>
              <a:rPr lang="en-US" altLang="zh-HK" b="1" dirty="0"/>
              <a:t>” </a:t>
            </a:r>
            <a:r>
              <a:rPr lang="en-US" altLang="zh-HK" dirty="0"/>
              <a:t>(</a:t>
            </a:r>
            <a:r>
              <a:rPr lang="en-US" altLang="zh-HK" dirty="0" err="1"/>
              <a:t>ie</a:t>
            </a:r>
            <a:r>
              <a:rPr lang="zh-TW" altLang="zh-HK" dirty="0"/>
              <a:t>海水倒灌</a:t>
            </a:r>
            <a:r>
              <a:rPr lang="en-US" altLang="zh-HK" dirty="0"/>
              <a:t>), </a:t>
            </a:r>
            <a:r>
              <a:rPr lang="zh-TW" altLang="zh-HK" b="1" dirty="0"/>
              <a:t>嚴重摧毁當地的稻作文化</a:t>
            </a:r>
            <a:r>
              <a:rPr lang="en-US" altLang="zh-HK" dirty="0"/>
              <a:t>, </a:t>
            </a:r>
            <a:r>
              <a:rPr lang="zh-TW" altLang="zh-HK" dirty="0"/>
              <a:t>華北</a:t>
            </a:r>
            <a:r>
              <a:rPr lang="zh-HK" altLang="zh-HK" dirty="0"/>
              <a:t>文化於是領先</a:t>
            </a:r>
            <a:r>
              <a:rPr lang="en-US" altLang="zh-HK" dirty="0"/>
              <a:t>.*** </a:t>
            </a:r>
            <a:r>
              <a:rPr lang="zh-HK" altLang="zh-HK" dirty="0"/>
              <a:t>到了夏朝中期</a:t>
            </a:r>
            <a:r>
              <a:rPr lang="en-US" altLang="zh-HK" dirty="0"/>
              <a:t>, </a:t>
            </a:r>
            <a:r>
              <a:rPr lang="zh-HK" altLang="zh-HK" dirty="0"/>
              <a:t>青銅技術從西亞傳進</a:t>
            </a:r>
            <a:r>
              <a:rPr lang="en-US" altLang="zh-HK" dirty="0"/>
              <a:t>, </a:t>
            </a:r>
            <a:r>
              <a:rPr lang="zh-TW" altLang="zh-HK" dirty="0"/>
              <a:t>華北佔有地利</a:t>
            </a:r>
            <a:r>
              <a:rPr lang="en-US" altLang="zh-HK" dirty="0"/>
              <a:t>, </a:t>
            </a:r>
            <a:r>
              <a:rPr lang="zh-TW" altLang="zh-HK" dirty="0"/>
              <a:t>壟斷了新技術</a:t>
            </a:r>
            <a:r>
              <a:rPr lang="en-US" altLang="zh-HK" dirty="0"/>
              <a:t>, </a:t>
            </a:r>
            <a:r>
              <a:rPr lang="zh-TW" altLang="zh-HK" dirty="0"/>
              <a:t>文化上才拋離華中</a:t>
            </a:r>
            <a:r>
              <a:rPr lang="en-US" altLang="zh-HK" dirty="0"/>
              <a:t>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1782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HK" b="1" dirty="0"/>
              <a:t>墓</a:t>
            </a:r>
            <a:r>
              <a:rPr lang="zh-TW" altLang="zh-HK" b="1" dirty="0" smtClean="0"/>
              <a:t>葬</a:t>
            </a:r>
            <a:r>
              <a:rPr lang="en-US" altLang="zh-TW" b="1" dirty="0" smtClean="0"/>
              <a:t>(</a:t>
            </a:r>
            <a:r>
              <a:rPr lang="zh-HK" altLang="zh-HK" b="1" dirty="0"/>
              <a:t>葬殮</a:t>
            </a:r>
            <a:r>
              <a:rPr lang="zh-HK" altLang="zh-HK" b="1" dirty="0" smtClean="0"/>
              <a:t>方式</a:t>
            </a:r>
            <a:r>
              <a:rPr lang="en-US" altLang="zh-TW" dirty="0" smtClean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zh-TW" altLang="zh-HK" dirty="0"/>
              <a:t>考古人類學將</a:t>
            </a:r>
            <a:r>
              <a:rPr lang="zh-TW" altLang="zh-HK" b="1" dirty="0"/>
              <a:t>社會進化定義為群體的組織化</a:t>
            </a:r>
            <a:r>
              <a:rPr lang="zh-TW" altLang="zh-HK" dirty="0"/>
              <a:t>，</a:t>
            </a:r>
            <a:r>
              <a:rPr lang="en-US" altLang="zh-HK" dirty="0"/>
              <a:t>*** </a:t>
            </a:r>
            <a:r>
              <a:rPr lang="zh-HK" altLang="zh-HK" dirty="0"/>
              <a:t>墓葬研究被認為是理解社會階層結構最有效的方法</a:t>
            </a:r>
            <a:r>
              <a:rPr lang="zh-TW" altLang="zh-HK" dirty="0"/>
              <a:t>。 </a:t>
            </a:r>
            <a:r>
              <a:rPr lang="zh-HK" altLang="zh-HK" dirty="0"/>
              <a:t>研究墓葬主要關注兩個方面：葬殮方式和 隨葬物品。</a:t>
            </a:r>
            <a:endParaRPr lang="zh-TW" altLang="zh-HK" dirty="0"/>
          </a:p>
          <a:p>
            <a:r>
              <a:rPr lang="en-US" altLang="zh-HK" dirty="0" smtClean="0"/>
              <a:t>a</a:t>
            </a:r>
            <a:r>
              <a:rPr lang="zh-HK" altLang="zh-HK" dirty="0"/>
              <a:t>遠古墓葬有 群葬、男女合葬和 個葬三種習俗。</a:t>
            </a:r>
            <a:endParaRPr lang="zh-TW" altLang="zh-HK" dirty="0"/>
          </a:p>
          <a:p>
            <a:r>
              <a:rPr lang="zh-HK" altLang="zh-HK" dirty="0"/>
              <a:t>「</a:t>
            </a:r>
            <a:r>
              <a:rPr lang="zh-HK" altLang="zh-HK" b="1" dirty="0"/>
              <a:t>群葬」是一種</a:t>
            </a:r>
            <a:r>
              <a:rPr lang="en-US" altLang="zh-HK" b="1" dirty="0"/>
              <a:t>“</a:t>
            </a:r>
            <a:r>
              <a:rPr lang="zh-HK" altLang="zh-HK" b="1" dirty="0"/>
              <a:t>二次葬禮</a:t>
            </a:r>
            <a:r>
              <a:rPr lang="en-US" altLang="zh-HK" dirty="0"/>
              <a:t>”</a:t>
            </a:r>
            <a:r>
              <a:rPr lang="zh-HK" altLang="zh-HK" dirty="0"/>
              <a:t>，</a:t>
            </a:r>
            <a:r>
              <a:rPr lang="zh-TW" altLang="zh-HK" dirty="0"/>
              <a:t>即在舉行祭祀的時候，將新近死者的</a:t>
            </a:r>
            <a:r>
              <a:rPr lang="zh-HK" altLang="zh-HK" dirty="0"/>
              <a:t>遺骨從初葬墓地</a:t>
            </a:r>
            <a:r>
              <a:rPr lang="zh-HK" altLang="zh-HK" b="1" dirty="0"/>
              <a:t>移進以血緣家族為單位的群葬墓，反映社會已形成氏族結構</a:t>
            </a:r>
            <a:r>
              <a:rPr lang="zh-HK" altLang="zh-HK" dirty="0"/>
              <a:t>。</a:t>
            </a:r>
            <a:r>
              <a:rPr lang="en-US" altLang="zh-HK" dirty="0"/>
              <a:t>*** </a:t>
            </a:r>
            <a:r>
              <a:rPr lang="zh-HK" altLang="zh-HK" dirty="0"/>
              <a:t>相同氏族的群葬墓聚在相鄰地區，有時不同氏族群葬墓的遺體頭部朝向不同的方向。</a:t>
            </a:r>
            <a:endParaRPr lang="zh-TW" altLang="zh-HK" dirty="0"/>
          </a:p>
          <a:p>
            <a:r>
              <a:rPr lang="zh-HK" altLang="zh-HK" dirty="0"/>
              <a:t>當社會分剖為兩個大氏族時，便是人類學所謂實行 </a:t>
            </a:r>
            <a:r>
              <a:rPr lang="en-US" altLang="zh-HK" b="1" dirty="0"/>
              <a:t>“</a:t>
            </a:r>
            <a:r>
              <a:rPr lang="zh-HK" altLang="zh-HK" b="1" dirty="0"/>
              <a:t>對偶婚</a:t>
            </a:r>
            <a:r>
              <a:rPr lang="en-US" altLang="zh-HK" b="1" dirty="0"/>
              <a:t>”</a:t>
            </a:r>
            <a:r>
              <a:rPr lang="zh-HK" altLang="zh-HK" b="1" dirty="0"/>
              <a:t>的</a:t>
            </a:r>
            <a:r>
              <a:rPr lang="en-US" altLang="zh-HK" b="1" dirty="0"/>
              <a:t>“</a:t>
            </a:r>
            <a:r>
              <a:rPr lang="zh-HK" altLang="zh-HK" b="1" dirty="0"/>
              <a:t>半族</a:t>
            </a:r>
            <a:r>
              <a:rPr lang="en-US" altLang="zh-HK" b="1" dirty="0"/>
              <a:t>”</a:t>
            </a:r>
            <a:r>
              <a:rPr lang="zh-HK" altLang="zh-HK" b="1" dirty="0"/>
              <a:t>制度</a:t>
            </a:r>
            <a:r>
              <a:rPr lang="zh-HK" altLang="zh-HK" dirty="0" smtClean="0"/>
              <a:t>。</a:t>
            </a:r>
            <a:endParaRPr lang="zh-TW" altLang="zh-HK" dirty="0"/>
          </a:p>
          <a:p>
            <a:r>
              <a:rPr lang="zh-HK" altLang="zh-HK" dirty="0"/>
              <a:t>「</a:t>
            </a:r>
            <a:r>
              <a:rPr lang="zh-HK" altLang="zh-HK" b="1" dirty="0"/>
              <a:t>男女合葬</a:t>
            </a:r>
            <a:r>
              <a:rPr lang="zh-HK" altLang="zh-HK" dirty="0"/>
              <a:t>」指男女同時被埋葬的墓葬，實情則是</a:t>
            </a:r>
            <a:r>
              <a:rPr lang="zh-HK" altLang="zh-HK" b="1" dirty="0"/>
              <a:t>以女性殉葬</a:t>
            </a:r>
            <a:r>
              <a:rPr lang="zh-HK" altLang="zh-HK" dirty="0"/>
              <a:t>，</a:t>
            </a:r>
            <a:r>
              <a:rPr lang="en-US" altLang="zh-HK" dirty="0"/>
              <a:t>*** </a:t>
            </a:r>
            <a:r>
              <a:rPr lang="zh-HK" altLang="zh-HK" dirty="0"/>
              <a:t>非常邪惡。</a:t>
            </a:r>
            <a:r>
              <a:rPr lang="zh-HK" altLang="zh-HK" b="1" dirty="0"/>
              <a:t>所有合葬墓均嚴格遵守「男左女右」原則，</a:t>
            </a:r>
            <a:r>
              <a:rPr lang="en-US" altLang="zh-HK" b="1" dirty="0"/>
              <a:t>*** </a:t>
            </a:r>
            <a:r>
              <a:rPr lang="zh-HK" altLang="zh-HK" b="1" dirty="0"/>
              <a:t>反映「男尊女卑」觀念和父系結構己然確立</a:t>
            </a:r>
            <a:r>
              <a:rPr lang="en-US" altLang="zh-HK" b="1" dirty="0"/>
              <a:t>.</a:t>
            </a:r>
            <a:r>
              <a:rPr lang="en-US" altLang="zh-HK" dirty="0"/>
              <a:t>  </a:t>
            </a:r>
            <a:endParaRPr lang="zh-TW" altLang="zh-HK" dirty="0"/>
          </a:p>
          <a:p>
            <a:r>
              <a:rPr lang="zh-HK" altLang="zh-HK" dirty="0"/>
              <a:t>元前</a:t>
            </a:r>
            <a:r>
              <a:rPr lang="en-US" altLang="zh-HK" dirty="0"/>
              <a:t>4,200</a:t>
            </a:r>
            <a:r>
              <a:rPr lang="zh-HK" altLang="zh-HK" dirty="0"/>
              <a:t>至</a:t>
            </a:r>
            <a:r>
              <a:rPr lang="en-US" altLang="zh-HK" dirty="0"/>
              <a:t>2,600</a:t>
            </a:r>
            <a:r>
              <a:rPr lang="zh-HK" altLang="zh-HK" dirty="0"/>
              <a:t>年</a:t>
            </a:r>
            <a:r>
              <a:rPr lang="zh-HK" altLang="zh-HK" b="1" dirty="0"/>
              <a:t>新石器時代中期</a:t>
            </a:r>
            <a:r>
              <a:rPr lang="zh-HK" altLang="zh-HK" dirty="0"/>
              <a:t>，以穩定的農業生產為背境，</a:t>
            </a:r>
            <a:r>
              <a:rPr lang="zh-HK" altLang="zh-HK" b="1" dirty="0"/>
              <a:t>社會出現廣泛的階層分化</a:t>
            </a:r>
            <a:r>
              <a:rPr lang="zh-HK" altLang="zh-HK" dirty="0"/>
              <a:t>，清楚反映在墓葬制式和隨葬物上面。</a:t>
            </a:r>
            <a:endParaRPr lang="zh-TW" altLang="zh-HK" dirty="0"/>
          </a:p>
          <a:p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3283405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684</TotalTime>
  <Words>1801</Words>
  <Application>Microsoft Office PowerPoint</Application>
  <PresentationFormat>如螢幕大小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暗香撲面</vt:lpstr>
      <vt:lpstr>演說1408從神話到歷史 講者： 掌門</vt:lpstr>
      <vt:lpstr>引言</vt:lpstr>
      <vt:lpstr>石器與生態的關係</vt:lpstr>
      <vt:lpstr>石器與生態的關係</vt:lpstr>
      <vt:lpstr>農業的起源</vt:lpstr>
      <vt:lpstr>農業的起源</vt:lpstr>
      <vt:lpstr>農業的起源</vt:lpstr>
      <vt:lpstr>農業的起源</vt:lpstr>
      <vt:lpstr>墓葬(葬殮方式)</vt:lpstr>
      <vt:lpstr>墓葬(葬殮方式)</vt:lpstr>
      <vt:lpstr>墓葬(隨葬物品)</vt:lpstr>
      <vt:lpstr>墓葬(隨葬物品)</vt:lpstr>
      <vt:lpstr>築城</vt:lpstr>
      <vt:lpstr>築城</vt:lpstr>
      <vt:lpstr>祭祀</vt:lpstr>
      <vt:lpstr>祭祀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演說1401日本史(上篇) 講者： 掌門</dc:title>
  <dc:creator>Alan</dc:creator>
  <cp:lastModifiedBy>Doorman</cp:lastModifiedBy>
  <cp:revision>49</cp:revision>
  <dcterms:created xsi:type="dcterms:W3CDTF">2014-01-02T02:38:50Z</dcterms:created>
  <dcterms:modified xsi:type="dcterms:W3CDTF">2014-07-31T10:36:35Z</dcterms:modified>
</cp:coreProperties>
</file>